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7.xml" ContentType="application/vnd.openxmlformats-officedocument.presentationml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omments/comment8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9.xml" ContentType="application/vnd.openxmlformats-officedocument.presentationml.comment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omments/comment10.xml" ContentType="application/vnd.openxmlformats-officedocument.presentationml.comment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4" r:id="rId5"/>
    <p:sldMasterId id="2147483683" r:id="rId6"/>
    <p:sldMasterId id="2147483694" r:id="rId7"/>
    <p:sldMasterId id="2147483697" r:id="rId8"/>
  </p:sldMasterIdLst>
  <p:notesMasterIdLst>
    <p:notesMasterId r:id="rId55"/>
  </p:notesMasterIdLst>
  <p:handoutMasterIdLst>
    <p:handoutMasterId r:id="rId56"/>
  </p:handoutMasterIdLst>
  <p:sldIdLst>
    <p:sldId id="256" r:id="rId9"/>
    <p:sldId id="505" r:id="rId10"/>
    <p:sldId id="512" r:id="rId11"/>
    <p:sldId id="472" r:id="rId12"/>
    <p:sldId id="497" r:id="rId13"/>
    <p:sldId id="341" r:id="rId14"/>
    <p:sldId id="474" r:id="rId15"/>
    <p:sldId id="343" r:id="rId16"/>
    <p:sldId id="488" r:id="rId17"/>
    <p:sldId id="460" r:id="rId18"/>
    <p:sldId id="496" r:id="rId19"/>
    <p:sldId id="498" r:id="rId20"/>
    <p:sldId id="353" r:id="rId21"/>
    <p:sldId id="475" r:id="rId22"/>
    <p:sldId id="476" r:id="rId23"/>
    <p:sldId id="478" r:id="rId24"/>
    <p:sldId id="480" r:id="rId25"/>
    <p:sldId id="477" r:id="rId26"/>
    <p:sldId id="368" r:id="rId27"/>
    <p:sldId id="499" r:id="rId28"/>
    <p:sldId id="482" r:id="rId29"/>
    <p:sldId id="481" r:id="rId30"/>
    <p:sldId id="483" r:id="rId31"/>
    <p:sldId id="484" r:id="rId32"/>
    <p:sldId id="388" r:id="rId33"/>
    <p:sldId id="491" r:id="rId34"/>
    <p:sldId id="507" r:id="rId35"/>
    <p:sldId id="492" r:id="rId36"/>
    <p:sldId id="508" r:id="rId37"/>
    <p:sldId id="504" r:id="rId38"/>
    <p:sldId id="493" r:id="rId39"/>
    <p:sldId id="495" r:id="rId40"/>
    <p:sldId id="509" r:id="rId41"/>
    <p:sldId id="352" r:id="rId42"/>
    <p:sldId id="511" r:id="rId43"/>
    <p:sldId id="471" r:id="rId44"/>
    <p:sldId id="334" r:id="rId45"/>
    <p:sldId id="503" r:id="rId46"/>
    <p:sldId id="485" r:id="rId47"/>
    <p:sldId id="487" r:id="rId48"/>
    <p:sldId id="510" r:id="rId49"/>
    <p:sldId id="467" r:id="rId50"/>
    <p:sldId id="501" r:id="rId51"/>
    <p:sldId id="502" r:id="rId52"/>
    <p:sldId id="500" r:id="rId53"/>
    <p:sldId id="506" r:id="rId54"/>
  </p:sldIdLst>
  <p:sldSz cx="9144000" cy="6858000" type="screen4x3"/>
  <p:notesSz cx="7315200" cy="9601200"/>
  <p:embeddedFontLst>
    <p:embeddedFont>
      <p:font typeface="CMU Sans Serif Demi Condensed" panose="02010600030101010101" charset="-122"/>
      <p:bold r:id="rId57"/>
    </p:embeddedFont>
    <p:embeddedFont>
      <p:font typeface="Abadi" panose="020B0604020104020204" pitchFamily="34" charset="0"/>
      <p:regular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ambria Math" panose="02040503050406030204" pitchFamily="18" charset="0"/>
      <p:regular r:id="rId63"/>
    </p:embeddedFont>
    <p:embeddedFont>
      <p:font typeface="CMU Sans Serif" panose="02010600030101010101" charset="0"/>
      <p:regular r:id="rId64"/>
      <p:bold r:id="rId65"/>
      <p:italic r:id="rId66"/>
      <p:boldItalic r:id="rId67"/>
    </p:embeddedFont>
    <p:embeddedFont>
      <p:font typeface="CMU Serif" panose="02010600030101010101" charset="0"/>
      <p:regular r:id="rId68"/>
      <p:bold r:id="rId69"/>
      <p:italic r:id="rId70"/>
      <p:boldItalic r:id="rId71"/>
    </p:embeddedFont>
    <p:embeddedFont>
      <p:font typeface="Myriad Pro" panose="020B0503030403020204" charset="0"/>
      <p:regular r:id="rId72"/>
      <p:bold r:id="rId73"/>
      <p:italic r:id="rId74"/>
      <p:boldItalic r:id="rId75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Kermani" initials="MK" lastIdx="10" clrIdx="0"/>
  <p:cmAuthor id="2" name="mkermani" initials="MK" lastIdx="46" clrIdx="1">
    <p:extLst>
      <p:ext uri="{19B8F6BF-5375-455C-9EA6-DF929625EA0E}">
        <p15:presenceInfo xmlns:p15="http://schemas.microsoft.com/office/powerpoint/2012/main" userId="mkermani" providerId="None"/>
      </p:ext>
    </p:extLst>
  </p:cmAuthor>
  <p:cmAuthor id="3" name="马 之川" initials="马" lastIdx="23" clrIdx="2">
    <p:extLst>
      <p:ext uri="{19B8F6BF-5375-455C-9EA6-DF929625EA0E}">
        <p15:presenceInfo xmlns:p15="http://schemas.microsoft.com/office/powerpoint/2012/main" userId="23724d032a5932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006060"/>
    <a:srgbClr val="005454"/>
    <a:srgbClr val="000000"/>
    <a:srgbClr val="FFFFFF"/>
    <a:srgbClr val="1D1DEB"/>
    <a:srgbClr val="1B10A8"/>
    <a:srgbClr val="4343EF"/>
    <a:srgbClr val="66B3B3"/>
    <a:srgbClr val="7171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6" autoAdjust="0"/>
    <p:restoredTop sz="93630" autoAdjust="0"/>
  </p:normalViewPr>
  <p:slideViewPr>
    <p:cSldViewPr snapToGrid="0">
      <p:cViewPr varScale="1">
        <p:scale>
          <a:sx n="161" d="100"/>
          <a:sy n="161" d="100"/>
        </p:scale>
        <p:origin x="173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116" d="100"/>
          <a:sy n="116" d="100"/>
        </p:scale>
        <p:origin x="4968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font" Target="fonts/font18.fntdata"/><Relationship Id="rId79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61" Type="http://schemas.openxmlformats.org/officeDocument/2006/relationships/font" Target="fonts/font5.fntdata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presProps" Target="presProps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72" Type="http://schemas.openxmlformats.org/officeDocument/2006/relationships/font" Target="fonts/font16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font" Target="fonts/font1.fntdata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notesMaster" Target="notesMasters/notesMaster1.xml"/><Relationship Id="rId76" Type="http://schemas.openxmlformats.org/officeDocument/2006/relationships/commentAuthors" Target="commentAuthors.xml"/><Relationship Id="rId7" Type="http://schemas.openxmlformats.org/officeDocument/2006/relationships/slideMaster" Target="slideMasters/slideMaster3.xml"/><Relationship Id="rId71" Type="http://schemas.openxmlformats.org/officeDocument/2006/relationships/font" Target="fonts/font1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&#21450;&#23454;&#20064;\&#27491;&#24335;&#23454;&#20064;\Scale-up%20discuss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/>
              <a:t>Future estimation of PEM cost</a:t>
            </a:r>
            <a:endParaRPr lang="zh-CN" alt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Feuil1!$B$62</c:f>
              <c:strCache>
                <c:ptCount val="1"/>
                <c:pt idx="0">
                  <c:v>capacity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Feuil1!$A$63:$A$74</c:f>
              <c:numCache>
                <c:formatCode>General</c:formatCode>
                <c:ptCount val="12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  <c:pt idx="8">
                  <c:v>2029</c:v>
                </c:pt>
                <c:pt idx="9">
                  <c:v>2030</c:v>
                </c:pt>
                <c:pt idx="10">
                  <c:v>2031</c:v>
                </c:pt>
                <c:pt idx="11">
                  <c:v>2032</c:v>
                </c:pt>
              </c:numCache>
            </c:numRef>
          </c:cat>
          <c:val>
            <c:numRef>
              <c:f>Feuil1!$B$63:$B$74</c:f>
              <c:numCache>
                <c:formatCode>General</c:formatCode>
                <c:ptCount val="12"/>
                <c:pt idx="0">
                  <c:v>147</c:v>
                </c:pt>
                <c:pt idx="1">
                  <c:v>217</c:v>
                </c:pt>
                <c:pt idx="2">
                  <c:v>921</c:v>
                </c:pt>
                <c:pt idx="3">
                  <c:v>1278</c:v>
                </c:pt>
                <c:pt idx="4">
                  <c:v>2002</c:v>
                </c:pt>
                <c:pt idx="5">
                  <c:v>2763</c:v>
                </c:pt>
                <c:pt idx="6">
                  <c:v>3525</c:v>
                </c:pt>
                <c:pt idx="7">
                  <c:v>3785</c:v>
                </c:pt>
                <c:pt idx="8">
                  <c:v>3896</c:v>
                </c:pt>
                <c:pt idx="9">
                  <c:v>5716</c:v>
                </c:pt>
                <c:pt idx="10">
                  <c:v>5809</c:v>
                </c:pt>
                <c:pt idx="11">
                  <c:v>6143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5D-471A-928A-4132B19602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4479968"/>
        <c:axId val="344475392"/>
      </c:barChart>
      <c:lineChart>
        <c:grouping val="standard"/>
        <c:varyColors val="0"/>
        <c:ser>
          <c:idx val="1"/>
          <c:order val="1"/>
          <c:tx>
            <c:strRef>
              <c:f>Feuil1!$D$62</c:f>
              <c:strCache>
                <c:ptCount val="1"/>
                <c:pt idx="0">
                  <c:v>cost per unit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Feuil1!$A$63:$A$74</c:f>
              <c:numCache>
                <c:formatCode>General</c:formatCode>
                <c:ptCount val="12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  <c:pt idx="8">
                  <c:v>2029</c:v>
                </c:pt>
                <c:pt idx="9">
                  <c:v>2030</c:v>
                </c:pt>
                <c:pt idx="10">
                  <c:v>2031</c:v>
                </c:pt>
                <c:pt idx="11">
                  <c:v>2032</c:v>
                </c:pt>
              </c:numCache>
            </c:numRef>
          </c:cat>
          <c:val>
            <c:numRef>
              <c:f>Feuil1!$D$63:$D$74</c:f>
              <c:numCache>
                <c:formatCode>General</c:formatCode>
                <c:ptCount val="12"/>
                <c:pt idx="0">
                  <c:v>698.46901618811694</c:v>
                </c:pt>
                <c:pt idx="1">
                  <c:v>649.61538024188599</c:v>
                </c:pt>
                <c:pt idx="2">
                  <c:v>521.37660774808103</c:v>
                </c:pt>
                <c:pt idx="3">
                  <c:v>499.65665064447904</c:v>
                </c:pt>
                <c:pt idx="4">
                  <c:v>473.09328734960098</c:v>
                </c:pt>
                <c:pt idx="5">
                  <c:v>460.69794911963498</c:v>
                </c:pt>
                <c:pt idx="6">
                  <c:v>451.69596679116904</c:v>
                </c:pt>
                <c:pt idx="7">
                  <c:v>449.09225985241295</c:v>
                </c:pt>
                <c:pt idx="8">
                  <c:v>448.07399116138896</c:v>
                </c:pt>
                <c:pt idx="9">
                  <c:v>434.59732194668197</c:v>
                </c:pt>
                <c:pt idx="10">
                  <c:v>434.065390940859</c:v>
                </c:pt>
                <c:pt idx="11">
                  <c:v>432.16887454452399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5D-471A-928A-4132B19602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1295504"/>
        <c:axId val="151296336"/>
      </c:lineChart>
      <c:catAx>
        <c:axId val="1512955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="1" dirty="0"/>
                  <a:t>Year</a:t>
                </a:r>
                <a:endParaRPr lang="zh-CN" alt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1296336"/>
        <c:crosses val="autoZero"/>
        <c:auto val="1"/>
        <c:lblAlgn val="ctr"/>
        <c:lblOffset val="100"/>
        <c:noMultiLvlLbl val="0"/>
      </c:catAx>
      <c:valAx>
        <c:axId val="151296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="1" dirty="0"/>
                  <a:t>Unit</a:t>
                </a:r>
                <a:r>
                  <a:rPr lang="en-US" altLang="zh-CN" b="1" baseline="0" dirty="0"/>
                  <a:t> cost ($)</a:t>
                </a:r>
                <a:endParaRPr lang="zh-CN" alt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1295504"/>
        <c:crosses val="autoZero"/>
        <c:crossBetween val="between"/>
      </c:valAx>
      <c:valAx>
        <c:axId val="34447539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="1" dirty="0"/>
                  <a:t>PEM capacity (MW)</a:t>
                </a:r>
                <a:endParaRPr lang="zh-CN" alt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4479968"/>
        <c:crosses val="max"/>
        <c:crossBetween val="between"/>
      </c:valAx>
      <c:catAx>
        <c:axId val="3444799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44475392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/>
              <a:t>Future estimation of PEM carbon footprint</a:t>
            </a:r>
            <a:endParaRPr lang="zh-CN" alt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Feuil1!$B$62</c:f>
              <c:strCache>
                <c:ptCount val="1"/>
                <c:pt idx="0">
                  <c:v>capacity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Feuil1!$A$63:$A$74</c:f>
              <c:numCache>
                <c:formatCode>General</c:formatCode>
                <c:ptCount val="12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  <c:pt idx="8">
                  <c:v>2029</c:v>
                </c:pt>
                <c:pt idx="9">
                  <c:v>2030</c:v>
                </c:pt>
                <c:pt idx="10">
                  <c:v>2031</c:v>
                </c:pt>
                <c:pt idx="11">
                  <c:v>2032</c:v>
                </c:pt>
              </c:numCache>
            </c:numRef>
          </c:cat>
          <c:val>
            <c:numRef>
              <c:f>Feuil1!$B$63:$B$74</c:f>
              <c:numCache>
                <c:formatCode>General</c:formatCode>
                <c:ptCount val="12"/>
                <c:pt idx="0">
                  <c:v>147</c:v>
                </c:pt>
                <c:pt idx="1">
                  <c:v>217</c:v>
                </c:pt>
                <c:pt idx="2">
                  <c:v>921</c:v>
                </c:pt>
                <c:pt idx="3">
                  <c:v>1278</c:v>
                </c:pt>
                <c:pt idx="4">
                  <c:v>2002</c:v>
                </c:pt>
                <c:pt idx="5">
                  <c:v>2763</c:v>
                </c:pt>
                <c:pt idx="6">
                  <c:v>3525</c:v>
                </c:pt>
                <c:pt idx="7">
                  <c:v>3785</c:v>
                </c:pt>
                <c:pt idx="8">
                  <c:v>3896</c:v>
                </c:pt>
                <c:pt idx="9">
                  <c:v>5716</c:v>
                </c:pt>
                <c:pt idx="10">
                  <c:v>5809</c:v>
                </c:pt>
                <c:pt idx="11">
                  <c:v>6143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19-4BCC-9E8B-D4AA162942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1708384"/>
        <c:axId val="351707968"/>
      </c:barChart>
      <c:lineChart>
        <c:grouping val="standard"/>
        <c:varyColors val="0"/>
        <c:ser>
          <c:idx val="1"/>
          <c:order val="1"/>
          <c:tx>
            <c:strRef>
              <c:f>Feuil1!$E$62</c:f>
              <c:strCache>
                <c:ptCount val="1"/>
                <c:pt idx="0">
                  <c:v>carbon footprint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Feuil1!$A$63:$A$74</c:f>
              <c:numCache>
                <c:formatCode>General</c:formatCode>
                <c:ptCount val="12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  <c:pt idx="8">
                  <c:v>2029</c:v>
                </c:pt>
                <c:pt idx="9">
                  <c:v>2030</c:v>
                </c:pt>
                <c:pt idx="10">
                  <c:v>2031</c:v>
                </c:pt>
                <c:pt idx="11">
                  <c:v>2032</c:v>
                </c:pt>
              </c:numCache>
            </c:numRef>
          </c:cat>
          <c:val>
            <c:numRef>
              <c:f>Feuil1!$E$63:$E$74</c:f>
              <c:numCache>
                <c:formatCode>General</c:formatCode>
                <c:ptCount val="12"/>
                <c:pt idx="0">
                  <c:v>40597.937067887229</c:v>
                </c:pt>
                <c:pt idx="1">
                  <c:v>40534.268645354496</c:v>
                </c:pt>
                <c:pt idx="2">
                  <c:v>40431.669280004666</c:v>
                </c:pt>
                <c:pt idx="3">
                  <c:v>40420.406769716916</c:v>
                </c:pt>
                <c:pt idx="4">
                  <c:v>40413.249586511578</c:v>
                </c:pt>
                <c:pt idx="5">
                  <c:v>40408.297717458816</c:v>
                </c:pt>
                <c:pt idx="6">
                  <c:v>40403.929434682155</c:v>
                </c:pt>
                <c:pt idx="7">
                  <c:v>40404.627763177479</c:v>
                </c:pt>
                <c:pt idx="8">
                  <c:v>40404.322859104621</c:v>
                </c:pt>
                <c:pt idx="9">
                  <c:v>40402.041441250709</c:v>
                </c:pt>
                <c:pt idx="10">
                  <c:v>40402</c:v>
                </c:pt>
                <c:pt idx="11">
                  <c:v>40401.300000000003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419-4BCC-9E8B-D4AA162942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3780944"/>
        <c:axId val="233781776"/>
      </c:lineChart>
      <c:catAx>
        <c:axId val="2337809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="1"/>
                  <a:t>Year</a:t>
                </a:r>
                <a:endParaRPr lang="zh-CN" altLang="en-US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3781776"/>
        <c:crosses val="autoZero"/>
        <c:auto val="1"/>
        <c:lblAlgn val="ctr"/>
        <c:lblOffset val="100"/>
        <c:noMultiLvlLbl val="0"/>
      </c:catAx>
      <c:valAx>
        <c:axId val="233781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="1"/>
                  <a:t>unit</a:t>
                </a:r>
                <a:r>
                  <a:rPr lang="en-US" altLang="zh-CN" b="1" baseline="0"/>
                  <a:t> carbon footprint (kg CO2)</a:t>
                </a:r>
                <a:endParaRPr lang="zh-CN" altLang="en-US" b="1"/>
              </a:p>
            </c:rich>
          </c:tx>
          <c:layout>
            <c:manualLayout>
              <c:xMode val="edge"/>
              <c:yMode val="edge"/>
              <c:x val="3.0555555555555555E-2"/>
              <c:y val="0.11615740740740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3780944"/>
        <c:crosses val="autoZero"/>
        <c:crossBetween val="between"/>
      </c:valAx>
      <c:valAx>
        <c:axId val="35170796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="1"/>
                  <a:t>PEM</a:t>
                </a:r>
                <a:r>
                  <a:rPr lang="en-US" altLang="zh-CN" b="1" baseline="0"/>
                  <a:t> capacity (MW)</a:t>
                </a:r>
                <a:endParaRPr lang="zh-CN" altLang="en-US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51708384"/>
        <c:crosses val="max"/>
        <c:crossBetween val="between"/>
      </c:valAx>
      <c:catAx>
        <c:axId val="3517083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51707968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/>
              <a:t>Future estimation of SOEC cost</a:t>
            </a:r>
            <a:endParaRPr lang="zh-CN" alt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Feuil1!$B$77</c:f>
              <c:strCache>
                <c:ptCount val="1"/>
                <c:pt idx="0">
                  <c:v>capacity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Feuil1!$A$78:$A$84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Feuil1!$B$78:$B$84</c:f>
              <c:numCache>
                <c:formatCode>General</c:formatCode>
                <c:ptCount val="7"/>
                <c:pt idx="0">
                  <c:v>69.599999999999994</c:v>
                </c:pt>
                <c:pt idx="1">
                  <c:v>62.4</c:v>
                </c:pt>
                <c:pt idx="2">
                  <c:v>81.599999999999994</c:v>
                </c:pt>
                <c:pt idx="3">
                  <c:v>127.8</c:v>
                </c:pt>
                <c:pt idx="4">
                  <c:v>146.4</c:v>
                </c:pt>
                <c:pt idx="5">
                  <c:v>207</c:v>
                </c:pt>
                <c:pt idx="6">
                  <c:v>261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9A-4C03-BE36-AB500AF3A7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3780528"/>
        <c:axId val="233781360"/>
      </c:barChart>
      <c:lineChart>
        <c:grouping val="standard"/>
        <c:varyColors val="0"/>
        <c:ser>
          <c:idx val="1"/>
          <c:order val="1"/>
          <c:tx>
            <c:strRef>
              <c:f>Feuil1!$C$77</c:f>
              <c:strCache>
                <c:ptCount val="1"/>
                <c:pt idx="0">
                  <c:v>cost per unit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Feuil1!$A$78:$A$84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Feuil1!$C$78:$C$84</c:f>
              <c:numCache>
                <c:formatCode>General</c:formatCode>
                <c:ptCount val="7"/>
                <c:pt idx="0">
                  <c:v>292.82693660857899</c:v>
                </c:pt>
                <c:pt idx="1">
                  <c:v>323.87720327270301</c:v>
                </c:pt>
                <c:pt idx="2">
                  <c:v>261.68280019650501</c:v>
                </c:pt>
                <c:pt idx="3">
                  <c:v>176.99968037116199</c:v>
                </c:pt>
                <c:pt idx="4">
                  <c:v>158.908134916026</c:v>
                </c:pt>
                <c:pt idx="5">
                  <c:v>121.352617776234</c:v>
                </c:pt>
                <c:pt idx="6">
                  <c:v>102.391601984166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9A-4C03-BE36-AB500AF3A7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1708800"/>
        <c:axId val="351705056"/>
      </c:lineChart>
      <c:catAx>
        <c:axId val="351708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="1"/>
                  <a:t>Year</a:t>
                </a:r>
                <a:endParaRPr lang="zh-CN" altLang="en-US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51705056"/>
        <c:crosses val="autoZero"/>
        <c:auto val="0"/>
        <c:lblAlgn val="ctr"/>
        <c:lblOffset val="100"/>
        <c:noMultiLvlLbl val="0"/>
      </c:catAx>
      <c:valAx>
        <c:axId val="351705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i="0" baseline="0" dirty="0">
                    <a:effectLst/>
                  </a:rPr>
                  <a:t>unit cost($)</a:t>
                </a:r>
                <a:endParaRPr lang="zh-CN" altLang="zh-CN" sz="11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777777777777776E-2"/>
              <c:y val="0.317894683454423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51708800"/>
        <c:crosses val="autoZero"/>
        <c:crossBetween val="between"/>
      </c:valAx>
      <c:valAx>
        <c:axId val="23378136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i="0" baseline="0">
                    <a:effectLst/>
                  </a:rPr>
                  <a:t>SOEC capacity (MW)</a:t>
                </a:r>
                <a:endParaRPr lang="zh-CN" altLang="zh-CN" sz="11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3780528"/>
        <c:crosses val="max"/>
        <c:crossBetween val="between"/>
      </c:valAx>
      <c:catAx>
        <c:axId val="2337805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33781360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Future estimation of SOEC carbon footprint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Feuil1!$B$77</c:f>
              <c:strCache>
                <c:ptCount val="1"/>
                <c:pt idx="0">
                  <c:v>capacity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Feuil1!$A$78:$A$84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Feuil1!$B$78:$B$84</c:f>
              <c:numCache>
                <c:formatCode>General</c:formatCode>
                <c:ptCount val="7"/>
                <c:pt idx="0">
                  <c:v>69.599999999999994</c:v>
                </c:pt>
                <c:pt idx="1">
                  <c:v>62.4</c:v>
                </c:pt>
                <c:pt idx="2">
                  <c:v>81.599999999999994</c:v>
                </c:pt>
                <c:pt idx="3">
                  <c:v>127.8</c:v>
                </c:pt>
                <c:pt idx="4">
                  <c:v>146.4</c:v>
                </c:pt>
                <c:pt idx="5">
                  <c:v>207</c:v>
                </c:pt>
                <c:pt idx="6">
                  <c:v>261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F0-4FEA-8D45-9EF64EE453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745216"/>
        <c:axId val="360767680"/>
      </c:barChart>
      <c:lineChart>
        <c:grouping val="standard"/>
        <c:varyColors val="0"/>
        <c:ser>
          <c:idx val="1"/>
          <c:order val="1"/>
          <c:tx>
            <c:strRef>
              <c:f>Feuil1!$D$77</c:f>
              <c:strCache>
                <c:ptCount val="1"/>
                <c:pt idx="0">
                  <c:v>carbon footprint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Feuil1!$A$78:$A$84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Feuil1!$D$78:$D$84</c:f>
              <c:numCache>
                <c:formatCode>General</c:formatCode>
                <c:ptCount val="7"/>
                <c:pt idx="0">
                  <c:v>4581.5021231685023</c:v>
                </c:pt>
                <c:pt idx="1">
                  <c:v>4739.2110888367488</c:v>
                </c:pt>
                <c:pt idx="2">
                  <c:v>4431.7396311548682</c:v>
                </c:pt>
                <c:pt idx="3">
                  <c:v>4010.8847699318994</c:v>
                </c:pt>
                <c:pt idx="4">
                  <c:v>3919.9928367380749</c:v>
                </c:pt>
                <c:pt idx="5">
                  <c:v>3733.3927701627158</c:v>
                </c:pt>
                <c:pt idx="6">
                  <c:v>3641.0117765260129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F0-4FEA-8D45-9EF64EE453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0759776"/>
        <c:axId val="360752704"/>
      </c:lineChart>
      <c:catAx>
        <c:axId val="3607597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0752704"/>
        <c:crosses val="autoZero"/>
        <c:auto val="1"/>
        <c:lblAlgn val="ctr"/>
        <c:lblOffset val="100"/>
        <c:noMultiLvlLbl val="0"/>
      </c:catAx>
      <c:valAx>
        <c:axId val="36075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unit carbon footprint (kg CO2)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3.0555555555555555E-2"/>
              <c:y val="0.11152777777777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0759776"/>
        <c:crosses val="autoZero"/>
        <c:crossBetween val="between"/>
      </c:valAx>
      <c:valAx>
        <c:axId val="36076768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SOEC capacity (MW)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0745216"/>
        <c:crosses val="max"/>
        <c:crossBetween val="between"/>
      </c:valAx>
      <c:catAx>
        <c:axId val="3607452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60767680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>
              <a:lumMod val="50000"/>
              <a:lumOff val="50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Nafion carbon footprints changes with scale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'Nafion carbon footprint price'!$F$64:$F$213</c:f>
              <c:numCache>
                <c:formatCode>General</c:formatCode>
                <c:ptCount val="150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  <c:pt idx="5">
                  <c:v>6000</c:v>
                </c:pt>
                <c:pt idx="6">
                  <c:v>7000</c:v>
                </c:pt>
                <c:pt idx="7">
                  <c:v>8000</c:v>
                </c:pt>
                <c:pt idx="8">
                  <c:v>9000</c:v>
                </c:pt>
                <c:pt idx="9">
                  <c:v>10000</c:v>
                </c:pt>
                <c:pt idx="10">
                  <c:v>11000</c:v>
                </c:pt>
                <c:pt idx="11">
                  <c:v>12000</c:v>
                </c:pt>
                <c:pt idx="12">
                  <c:v>13000</c:v>
                </c:pt>
                <c:pt idx="13">
                  <c:v>14000</c:v>
                </c:pt>
                <c:pt idx="14">
                  <c:v>15000</c:v>
                </c:pt>
                <c:pt idx="15">
                  <c:v>16000</c:v>
                </c:pt>
                <c:pt idx="16">
                  <c:v>17000</c:v>
                </c:pt>
                <c:pt idx="17">
                  <c:v>18000</c:v>
                </c:pt>
                <c:pt idx="18">
                  <c:v>19000</c:v>
                </c:pt>
                <c:pt idx="19">
                  <c:v>20000</c:v>
                </c:pt>
                <c:pt idx="20">
                  <c:v>21000</c:v>
                </c:pt>
                <c:pt idx="21">
                  <c:v>22000</c:v>
                </c:pt>
                <c:pt idx="22">
                  <c:v>23000</c:v>
                </c:pt>
                <c:pt idx="23">
                  <c:v>24000</c:v>
                </c:pt>
                <c:pt idx="24">
                  <c:v>25000</c:v>
                </c:pt>
                <c:pt idx="25">
                  <c:v>26000</c:v>
                </c:pt>
                <c:pt idx="26">
                  <c:v>27000</c:v>
                </c:pt>
                <c:pt idx="27">
                  <c:v>28000</c:v>
                </c:pt>
                <c:pt idx="28">
                  <c:v>29000</c:v>
                </c:pt>
                <c:pt idx="29">
                  <c:v>30000</c:v>
                </c:pt>
                <c:pt idx="30">
                  <c:v>31000</c:v>
                </c:pt>
                <c:pt idx="31">
                  <c:v>32000</c:v>
                </c:pt>
                <c:pt idx="32">
                  <c:v>33000</c:v>
                </c:pt>
                <c:pt idx="33">
                  <c:v>34000</c:v>
                </c:pt>
                <c:pt idx="34">
                  <c:v>35000</c:v>
                </c:pt>
                <c:pt idx="35">
                  <c:v>36000</c:v>
                </c:pt>
                <c:pt idx="36">
                  <c:v>37000</c:v>
                </c:pt>
                <c:pt idx="37">
                  <c:v>38000</c:v>
                </c:pt>
                <c:pt idx="38">
                  <c:v>39000</c:v>
                </c:pt>
                <c:pt idx="39">
                  <c:v>40000</c:v>
                </c:pt>
                <c:pt idx="40">
                  <c:v>41000</c:v>
                </c:pt>
                <c:pt idx="41">
                  <c:v>42000</c:v>
                </c:pt>
                <c:pt idx="42">
                  <c:v>43000</c:v>
                </c:pt>
                <c:pt idx="43">
                  <c:v>44000</c:v>
                </c:pt>
                <c:pt idx="44">
                  <c:v>45000</c:v>
                </c:pt>
                <c:pt idx="45">
                  <c:v>46000</c:v>
                </c:pt>
                <c:pt idx="46">
                  <c:v>47000</c:v>
                </c:pt>
                <c:pt idx="47">
                  <c:v>48000</c:v>
                </c:pt>
                <c:pt idx="48">
                  <c:v>49000</c:v>
                </c:pt>
                <c:pt idx="49">
                  <c:v>50000</c:v>
                </c:pt>
                <c:pt idx="50">
                  <c:v>51000</c:v>
                </c:pt>
                <c:pt idx="51">
                  <c:v>52000</c:v>
                </c:pt>
                <c:pt idx="52">
                  <c:v>53000</c:v>
                </c:pt>
                <c:pt idx="53">
                  <c:v>54000</c:v>
                </c:pt>
                <c:pt idx="54">
                  <c:v>55000</c:v>
                </c:pt>
                <c:pt idx="55">
                  <c:v>56000</c:v>
                </c:pt>
                <c:pt idx="56">
                  <c:v>57000</c:v>
                </c:pt>
                <c:pt idx="57">
                  <c:v>58000</c:v>
                </c:pt>
                <c:pt idx="58">
                  <c:v>59000</c:v>
                </c:pt>
                <c:pt idx="59">
                  <c:v>60000</c:v>
                </c:pt>
                <c:pt idx="60">
                  <c:v>61000</c:v>
                </c:pt>
                <c:pt idx="61">
                  <c:v>62000</c:v>
                </c:pt>
                <c:pt idx="62">
                  <c:v>63000</c:v>
                </c:pt>
                <c:pt idx="63">
                  <c:v>64000</c:v>
                </c:pt>
                <c:pt idx="64">
                  <c:v>65000</c:v>
                </c:pt>
                <c:pt idx="65">
                  <c:v>66000</c:v>
                </c:pt>
                <c:pt idx="66">
                  <c:v>67000</c:v>
                </c:pt>
                <c:pt idx="67">
                  <c:v>68000</c:v>
                </c:pt>
                <c:pt idx="68">
                  <c:v>69000</c:v>
                </c:pt>
                <c:pt idx="69">
                  <c:v>70000</c:v>
                </c:pt>
                <c:pt idx="70">
                  <c:v>71000</c:v>
                </c:pt>
                <c:pt idx="71">
                  <c:v>72000</c:v>
                </c:pt>
                <c:pt idx="72">
                  <c:v>73000</c:v>
                </c:pt>
                <c:pt idx="73">
                  <c:v>74000</c:v>
                </c:pt>
                <c:pt idx="74">
                  <c:v>75000</c:v>
                </c:pt>
                <c:pt idx="75">
                  <c:v>76000</c:v>
                </c:pt>
                <c:pt idx="76">
                  <c:v>77000</c:v>
                </c:pt>
                <c:pt idx="77">
                  <c:v>78000</c:v>
                </c:pt>
                <c:pt idx="78">
                  <c:v>79000</c:v>
                </c:pt>
                <c:pt idx="79">
                  <c:v>80000</c:v>
                </c:pt>
                <c:pt idx="80">
                  <c:v>81000</c:v>
                </c:pt>
                <c:pt idx="81">
                  <c:v>82000</c:v>
                </c:pt>
                <c:pt idx="82">
                  <c:v>83000</c:v>
                </c:pt>
                <c:pt idx="83">
                  <c:v>84000</c:v>
                </c:pt>
                <c:pt idx="84">
                  <c:v>85000</c:v>
                </c:pt>
                <c:pt idx="85">
                  <c:v>86000</c:v>
                </c:pt>
                <c:pt idx="86">
                  <c:v>87000</c:v>
                </c:pt>
                <c:pt idx="87">
                  <c:v>88000</c:v>
                </c:pt>
                <c:pt idx="88">
                  <c:v>89000</c:v>
                </c:pt>
                <c:pt idx="89">
                  <c:v>90000</c:v>
                </c:pt>
                <c:pt idx="90">
                  <c:v>91000</c:v>
                </c:pt>
                <c:pt idx="91">
                  <c:v>92000</c:v>
                </c:pt>
                <c:pt idx="92">
                  <c:v>93000</c:v>
                </c:pt>
                <c:pt idx="93">
                  <c:v>94000</c:v>
                </c:pt>
                <c:pt idx="94">
                  <c:v>95000</c:v>
                </c:pt>
                <c:pt idx="95">
                  <c:v>96000</c:v>
                </c:pt>
                <c:pt idx="96">
                  <c:v>97000</c:v>
                </c:pt>
                <c:pt idx="97">
                  <c:v>98000</c:v>
                </c:pt>
                <c:pt idx="98">
                  <c:v>99000</c:v>
                </c:pt>
                <c:pt idx="99">
                  <c:v>100000</c:v>
                </c:pt>
                <c:pt idx="100">
                  <c:v>101000</c:v>
                </c:pt>
                <c:pt idx="101">
                  <c:v>102000</c:v>
                </c:pt>
                <c:pt idx="102">
                  <c:v>103000</c:v>
                </c:pt>
                <c:pt idx="103">
                  <c:v>104000</c:v>
                </c:pt>
                <c:pt idx="104">
                  <c:v>105000</c:v>
                </c:pt>
                <c:pt idx="105">
                  <c:v>106000</c:v>
                </c:pt>
                <c:pt idx="106">
                  <c:v>107000</c:v>
                </c:pt>
                <c:pt idx="107">
                  <c:v>108000</c:v>
                </c:pt>
                <c:pt idx="108">
                  <c:v>109000</c:v>
                </c:pt>
                <c:pt idx="109">
                  <c:v>110000</c:v>
                </c:pt>
                <c:pt idx="110">
                  <c:v>111000</c:v>
                </c:pt>
                <c:pt idx="111">
                  <c:v>112000</c:v>
                </c:pt>
                <c:pt idx="112">
                  <c:v>113000</c:v>
                </c:pt>
                <c:pt idx="113">
                  <c:v>114000</c:v>
                </c:pt>
                <c:pt idx="114">
                  <c:v>115000</c:v>
                </c:pt>
                <c:pt idx="115">
                  <c:v>116000</c:v>
                </c:pt>
                <c:pt idx="116">
                  <c:v>117000</c:v>
                </c:pt>
                <c:pt idx="117">
                  <c:v>118000</c:v>
                </c:pt>
                <c:pt idx="118">
                  <c:v>119000</c:v>
                </c:pt>
                <c:pt idx="119">
                  <c:v>120000</c:v>
                </c:pt>
                <c:pt idx="120">
                  <c:v>121000</c:v>
                </c:pt>
                <c:pt idx="121">
                  <c:v>122000</c:v>
                </c:pt>
                <c:pt idx="122">
                  <c:v>123000</c:v>
                </c:pt>
                <c:pt idx="123">
                  <c:v>124000</c:v>
                </c:pt>
                <c:pt idx="124">
                  <c:v>125000</c:v>
                </c:pt>
                <c:pt idx="125">
                  <c:v>126000</c:v>
                </c:pt>
                <c:pt idx="126">
                  <c:v>127000</c:v>
                </c:pt>
                <c:pt idx="127">
                  <c:v>128000</c:v>
                </c:pt>
                <c:pt idx="128">
                  <c:v>129000</c:v>
                </c:pt>
                <c:pt idx="129">
                  <c:v>130000</c:v>
                </c:pt>
                <c:pt idx="130">
                  <c:v>131000</c:v>
                </c:pt>
                <c:pt idx="131">
                  <c:v>132000</c:v>
                </c:pt>
                <c:pt idx="132">
                  <c:v>133000</c:v>
                </c:pt>
                <c:pt idx="133">
                  <c:v>134000</c:v>
                </c:pt>
                <c:pt idx="134">
                  <c:v>135000</c:v>
                </c:pt>
                <c:pt idx="135">
                  <c:v>136000</c:v>
                </c:pt>
                <c:pt idx="136">
                  <c:v>137000</c:v>
                </c:pt>
                <c:pt idx="137">
                  <c:v>138000</c:v>
                </c:pt>
                <c:pt idx="138">
                  <c:v>139000</c:v>
                </c:pt>
                <c:pt idx="139">
                  <c:v>140000</c:v>
                </c:pt>
                <c:pt idx="140">
                  <c:v>141000</c:v>
                </c:pt>
                <c:pt idx="141">
                  <c:v>142000</c:v>
                </c:pt>
                <c:pt idx="142">
                  <c:v>143000</c:v>
                </c:pt>
                <c:pt idx="143">
                  <c:v>144000</c:v>
                </c:pt>
                <c:pt idx="144">
                  <c:v>145000</c:v>
                </c:pt>
                <c:pt idx="145">
                  <c:v>146000</c:v>
                </c:pt>
                <c:pt idx="146">
                  <c:v>147000</c:v>
                </c:pt>
                <c:pt idx="147">
                  <c:v>148000</c:v>
                </c:pt>
                <c:pt idx="148">
                  <c:v>149000</c:v>
                </c:pt>
                <c:pt idx="149">
                  <c:v>150000</c:v>
                </c:pt>
              </c:numCache>
            </c:numRef>
          </c:cat>
          <c:val>
            <c:numRef>
              <c:f>'Nafion carbon footprint price'!$G$64:$G$213</c:f>
              <c:numCache>
                <c:formatCode>General</c:formatCode>
                <c:ptCount val="150"/>
                <c:pt idx="0">
                  <c:v>58704.282568120747</c:v>
                </c:pt>
                <c:pt idx="1">
                  <c:v>42592.527111504038</c:v>
                </c:pt>
                <c:pt idx="2">
                  <c:v>37842.447153972564</c:v>
                </c:pt>
                <c:pt idx="3">
                  <c:v>35467.407175206827</c:v>
                </c:pt>
                <c:pt idx="4">
                  <c:v>34042.383187947373</c:v>
                </c:pt>
                <c:pt idx="5">
                  <c:v>33092.367196441082</c:v>
                </c:pt>
                <c:pt idx="6">
                  <c:v>32413.784345365159</c:v>
                </c:pt>
                <c:pt idx="7">
                  <c:v>31904.847207058214</c:v>
                </c:pt>
                <c:pt idx="8">
                  <c:v>31509.007210597254</c:v>
                </c:pt>
                <c:pt idx="9">
                  <c:v>31192.335213428491</c:v>
                </c:pt>
                <c:pt idx="10">
                  <c:v>30933.239943017685</c:v>
                </c:pt>
                <c:pt idx="11">
                  <c:v>30717.327217675349</c:v>
                </c:pt>
                <c:pt idx="12">
                  <c:v>30534.631834693362</c:v>
                </c:pt>
                <c:pt idx="13">
                  <c:v>30378.03579213738</c:v>
                </c:pt>
                <c:pt idx="14">
                  <c:v>30242.319221922196</c:v>
                </c:pt>
                <c:pt idx="15">
                  <c:v>30123.567222983911</c:v>
                </c:pt>
                <c:pt idx="16">
                  <c:v>30018.786047450121</c:v>
                </c:pt>
                <c:pt idx="17">
                  <c:v>29925.647224753429</c:v>
                </c:pt>
                <c:pt idx="18">
                  <c:v>29842.312488656382</c:v>
                </c:pt>
                <c:pt idx="19">
                  <c:v>29767.311226169044</c:v>
                </c:pt>
                <c:pt idx="20">
                  <c:v>29699.452941061456</c:v>
                </c:pt>
                <c:pt idx="21">
                  <c:v>29637.763590963641</c:v>
                </c:pt>
                <c:pt idx="22">
                  <c:v>29581.438532178687</c:v>
                </c:pt>
                <c:pt idx="23">
                  <c:v>29529.807228292473</c:v>
                </c:pt>
                <c:pt idx="24">
                  <c:v>29482.306428717155</c:v>
                </c:pt>
                <c:pt idx="25">
                  <c:v>29438.459536801482</c:v>
                </c:pt>
                <c:pt idx="26">
                  <c:v>29397.860562805487</c:v>
                </c:pt>
                <c:pt idx="27">
                  <c:v>29360.161515523494</c:v>
                </c:pt>
                <c:pt idx="28">
                  <c:v>29325.062402536809</c:v>
                </c:pt>
                <c:pt idx="29">
                  <c:v>29292.303230415902</c:v>
                </c:pt>
                <c:pt idx="30">
                  <c:v>29261.657553270536</c:v>
                </c:pt>
                <c:pt idx="31">
                  <c:v>29232.927230946756</c:v>
                </c:pt>
                <c:pt idx="32">
                  <c:v>29205.938140278962</c:v>
                </c:pt>
                <c:pt idx="33">
                  <c:v>29180.536643179861</c:v>
                </c:pt>
                <c:pt idx="34">
                  <c:v>29156.586660200712</c:v>
                </c:pt>
                <c:pt idx="35">
                  <c:v>29133.967231831513</c:v>
                </c:pt>
                <c:pt idx="36">
                  <c:v>29112.570475266064</c:v>
                </c:pt>
                <c:pt idx="37">
                  <c:v>29092.299863782991</c:v>
                </c:pt>
                <c:pt idx="38">
                  <c:v>29073.06877083753</c:v>
                </c:pt>
                <c:pt idx="39">
                  <c:v>29054.799232539324</c:v>
                </c:pt>
                <c:pt idx="40">
                  <c:v>29037.420891231282</c:v>
                </c:pt>
                <c:pt idx="41">
                  <c:v>29020.870089985536</c:v>
                </c:pt>
                <c:pt idx="42">
                  <c:v>29005.089093448882</c:v>
                </c:pt>
                <c:pt idx="43">
                  <c:v>28990.025414936626</c:v>
                </c:pt>
                <c:pt idx="44">
                  <c:v>28975.631233247135</c:v>
                </c:pt>
                <c:pt idx="45">
                  <c:v>28961.862885544146</c:v>
                </c:pt>
                <c:pt idx="46">
                  <c:v>28948.68042497745</c:v>
                </c:pt>
                <c:pt idx="47">
                  <c:v>28936.047233601043</c:v>
                </c:pt>
                <c:pt idx="48">
                  <c:v>28923.929682688973</c:v>
                </c:pt>
                <c:pt idx="49">
                  <c:v>28912.29683381338</c:v>
                </c:pt>
                <c:pt idx="50">
                  <c:v>28901.120175089782</c:v>
                </c:pt>
                <c:pt idx="51">
                  <c:v>28890.373387855543</c:v>
                </c:pt>
                <c:pt idx="52">
                  <c:v>28880.032139762225</c:v>
                </c:pt>
                <c:pt idx="53">
                  <c:v>28870.073900857547</c:v>
                </c:pt>
                <c:pt idx="54">
                  <c:v>28860.477779731224</c:v>
                </c:pt>
                <c:pt idx="55">
                  <c:v>28851.224377216549</c:v>
                </c:pt>
                <c:pt idx="56">
                  <c:v>28842.295655491867</c:v>
                </c:pt>
                <c:pt idx="57">
                  <c:v>28833.674820723209</c:v>
                </c:pt>
                <c:pt idx="58">
                  <c:v>28825.346217641618</c:v>
                </c:pt>
                <c:pt idx="59">
                  <c:v>28817.295234662757</c:v>
                </c:pt>
                <c:pt idx="60">
                  <c:v>28809.508218338931</c:v>
                </c:pt>
                <c:pt idx="61">
                  <c:v>28801.97239609007</c:v>
                </c:pt>
                <c:pt idx="62">
                  <c:v>28794.675806293551</c:v>
                </c:pt>
                <c:pt idx="63">
                  <c:v>28787.607234928182</c:v>
                </c:pt>
                <c:pt idx="64">
                  <c:v>28780.756158066357</c:v>
                </c:pt>
                <c:pt idx="65">
                  <c:v>28774.112689594283</c:v>
                </c:pt>
                <c:pt idx="66">
                  <c:v>28767.66753361392</c:v>
                </c:pt>
                <c:pt idx="67">
                  <c:v>28761.411941044735</c:v>
                </c:pt>
                <c:pt idx="68">
                  <c:v>28755.337669999299</c:v>
                </c:pt>
                <c:pt idx="69">
                  <c:v>28749.436949555162</c:v>
                </c:pt>
                <c:pt idx="70">
                  <c:v>28743.702446588322</c:v>
                </c:pt>
                <c:pt idx="71">
                  <c:v>28738.127235370557</c:v>
                </c:pt>
                <c:pt idx="72">
                  <c:v>28732.704769665619</c:v>
                </c:pt>
                <c:pt idx="73">
                  <c:v>28727.428857087831</c:v>
                </c:pt>
                <c:pt idx="74">
                  <c:v>28722.293635512124</c:v>
                </c:pt>
                <c:pt idx="75">
                  <c:v>28717.293551346294</c:v>
                </c:pt>
                <c:pt idx="76">
                  <c:v>28712.423339496469</c:v>
                </c:pt>
                <c:pt idx="77">
                  <c:v>28707.678004873564</c:v>
                </c:pt>
                <c:pt idx="78">
                  <c:v>28703.052805304396</c:v>
                </c:pt>
                <c:pt idx="79">
                  <c:v>28698.543235724461</c:v>
                </c:pt>
                <c:pt idx="80">
                  <c:v>28694.145013541565</c:v>
                </c:pt>
                <c:pt idx="81">
                  <c:v>28689.854065070438</c:v>
                </c:pt>
                <c:pt idx="82">
                  <c:v>28685.666512948024</c:v>
                </c:pt>
                <c:pt idx="83">
                  <c:v>28681.57866444757</c:v>
                </c:pt>
                <c:pt idx="84">
                  <c:v>28677.587000617703</c:v>
                </c:pt>
                <c:pt idx="85">
                  <c:v>28673.688166179239</c:v>
                </c:pt>
                <c:pt idx="86">
                  <c:v>28669.878960118673</c:v>
                </c:pt>
                <c:pt idx="87">
                  <c:v>28666.156326923112</c:v>
                </c:pt>
                <c:pt idx="88">
                  <c:v>28662.517348406109</c:v>
                </c:pt>
                <c:pt idx="89">
                  <c:v>28658.959236078368</c:v>
                </c:pt>
                <c:pt idx="90">
                  <c:v>28655.479324021566</c:v>
                </c:pt>
                <c:pt idx="91">
                  <c:v>28652.075062226875</c:v>
                </c:pt>
                <c:pt idx="92">
                  <c:v>28648.744010363251</c:v>
                </c:pt>
                <c:pt idx="93">
                  <c:v>28645.483831943522</c:v>
                </c:pt>
                <c:pt idx="94">
                  <c:v>28642.292288858956</c:v>
                </c:pt>
                <c:pt idx="95">
                  <c:v>28639.167236255322</c:v>
                </c:pt>
                <c:pt idx="96">
                  <c:v>28636.106617725982</c:v>
                </c:pt>
                <c:pt idx="97">
                  <c:v>28633.108460799289</c:v>
                </c:pt>
                <c:pt idx="98">
                  <c:v>28630.170872699389</c:v>
                </c:pt>
                <c:pt idx="99">
                  <c:v>28627.29203636149</c:v>
                </c:pt>
                <c:pt idx="100">
                  <c:v>28624.470206683749</c:v>
                </c:pt>
                <c:pt idx="101">
                  <c:v>28621.703706999691</c:v>
                </c:pt>
                <c:pt idx="102">
                  <c:v>28618.990925756094</c:v>
                </c:pt>
                <c:pt idx="103">
                  <c:v>28616.330313382572</c:v>
                </c:pt>
                <c:pt idx="104">
                  <c:v>28613.720379339975</c:v>
                </c:pt>
                <c:pt idx="105">
                  <c:v>28611.159689335913</c:v>
                </c:pt>
                <c:pt idx="106">
                  <c:v>28608.646862696416</c:v>
                </c:pt>
                <c:pt idx="107">
                  <c:v>28606.180569883574</c:v>
                </c:pt>
                <c:pt idx="108">
                  <c:v>28603.759530149866</c:v>
                </c:pt>
                <c:pt idx="109">
                  <c:v>28601.38250932041</c:v>
                </c:pt>
                <c:pt idx="110">
                  <c:v>28599.048317695091</c:v>
                </c:pt>
                <c:pt idx="111">
                  <c:v>28596.755808063077</c:v>
                </c:pt>
                <c:pt idx="112">
                  <c:v>28594.503873822778</c:v>
                </c:pt>
                <c:pt idx="113">
                  <c:v>28592.291447200736</c:v>
                </c:pt>
                <c:pt idx="114">
                  <c:v>28590.11749756342</c:v>
                </c:pt>
                <c:pt idx="115">
                  <c:v>28587.981029816405</c:v>
                </c:pt>
                <c:pt idx="116">
                  <c:v>28585.881082885575</c:v>
                </c:pt>
                <c:pt idx="117">
                  <c:v>28583.816728275608</c:v>
                </c:pt>
                <c:pt idx="118">
                  <c:v>28581.787068701105</c:v>
                </c:pt>
                <c:pt idx="119">
                  <c:v>28579.791236786179</c:v>
                </c:pt>
                <c:pt idx="120">
                  <c:v>28577.82839382852</c:v>
                </c:pt>
                <c:pt idx="121">
                  <c:v>28575.897728624266</c:v>
                </c:pt>
                <c:pt idx="122">
                  <c:v>28573.998456350164</c:v>
                </c:pt>
                <c:pt idx="123">
                  <c:v>28572.129817499834</c:v>
                </c:pt>
                <c:pt idx="124">
                  <c:v>28570.291076871115</c:v>
                </c:pt>
                <c:pt idx="125">
                  <c:v>28568.481522601574</c:v>
                </c:pt>
                <c:pt idx="126">
                  <c:v>28566.700465249673</c:v>
                </c:pt>
                <c:pt idx="127">
                  <c:v>28564.947236918892</c:v>
                </c:pt>
                <c:pt idx="128">
                  <c:v>28563.221190422693</c:v>
                </c:pt>
                <c:pt idx="129">
                  <c:v>28561.521698487981</c:v>
                </c:pt>
                <c:pt idx="130">
                  <c:v>28559.848152995015</c:v>
                </c:pt>
                <c:pt idx="131">
                  <c:v>28558.19996425194</c:v>
                </c:pt>
                <c:pt idx="132">
                  <c:v>28556.576560302001</c:v>
                </c:pt>
                <c:pt idx="133">
                  <c:v>28554.977386261762</c:v>
                </c:pt>
                <c:pt idx="134">
                  <c:v>28553.401903688777</c:v>
                </c:pt>
                <c:pt idx="135">
                  <c:v>28551.849589977166</c:v>
                </c:pt>
                <c:pt idx="136">
                  <c:v>28550.319937779594</c:v>
                </c:pt>
                <c:pt idx="137">
                  <c:v>28548.812454454448</c:v>
                </c:pt>
                <c:pt idx="138">
                  <c:v>28547.326661536863</c:v>
                </c:pt>
                <c:pt idx="139">
                  <c:v>28545.86209423238</c:v>
                </c:pt>
                <c:pt idx="140">
                  <c:v>28544.418300932219</c:v>
                </c:pt>
                <c:pt idx="141">
                  <c:v>28542.994842748962</c:v>
                </c:pt>
                <c:pt idx="142">
                  <c:v>28541.591293071764</c:v>
                </c:pt>
                <c:pt idx="143">
                  <c:v>28540.207237140079</c:v>
                </c:pt>
                <c:pt idx="144">
                  <c:v>28538.842271635043</c:v>
                </c:pt>
                <c:pt idx="145">
                  <c:v>28537.496004287608</c:v>
                </c:pt>
                <c:pt idx="146">
                  <c:v>28536.168053502723</c:v>
                </c:pt>
                <c:pt idx="147">
                  <c:v>28534.858047998718</c:v>
                </c:pt>
                <c:pt idx="148">
                  <c:v>28533.565626461208</c:v>
                </c:pt>
                <c:pt idx="149">
                  <c:v>28532.290437210868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B8-481F-A5CF-FDF8DBF79F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79811039"/>
        <c:axId val="1979811455"/>
      </c:lineChart>
      <c:catAx>
        <c:axId val="19798110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Nafion membranes (1 m^2)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9811455"/>
        <c:crosses val="autoZero"/>
        <c:auto val="1"/>
        <c:lblAlgn val="ctr"/>
        <c:lblOffset val="100"/>
        <c:noMultiLvlLbl val="0"/>
      </c:catAx>
      <c:valAx>
        <c:axId val="1979811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carbon footprints per system (kg)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9811039"/>
        <c:crosses val="autoZero"/>
        <c:crossBetween val="between"/>
      </c:valAx>
      <c:spPr>
        <a:noFill/>
        <a:ln>
          <a:solidFill>
            <a:srgbClr val="000000"/>
          </a:solidFill>
        </a:ln>
        <a:effectLst/>
      </c:spPr>
    </c:plotArea>
    <c:plotVisOnly val="1"/>
    <c:dispBlanksAs val="gap"/>
    <c:showDLblsOverMax val="0"/>
  </c:chart>
  <c:spPr>
    <a:noFill/>
    <a:ln>
      <a:solidFill>
        <a:srgbClr val="000000"/>
      </a:solidFill>
    </a:ln>
    <a:effectLst/>
  </c:spPr>
  <c:txPr>
    <a:bodyPr/>
    <a:lstStyle/>
    <a:p>
      <a:pPr>
        <a:defRPr b="1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Feuil1!$B$62</c:f>
              <c:strCache>
                <c:ptCount val="1"/>
                <c:pt idx="0">
                  <c:v>capacity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Feuil1!$A$63:$A$74</c:f>
              <c:numCache>
                <c:formatCode>General</c:formatCode>
                <c:ptCount val="12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  <c:pt idx="8">
                  <c:v>2029</c:v>
                </c:pt>
                <c:pt idx="9">
                  <c:v>2030</c:v>
                </c:pt>
                <c:pt idx="10">
                  <c:v>2031</c:v>
                </c:pt>
                <c:pt idx="11">
                  <c:v>2032</c:v>
                </c:pt>
              </c:numCache>
            </c:numRef>
          </c:cat>
          <c:val>
            <c:numRef>
              <c:f>Feuil1!$B$63:$B$74</c:f>
              <c:numCache>
                <c:formatCode>General</c:formatCode>
                <c:ptCount val="12"/>
                <c:pt idx="0">
                  <c:v>147</c:v>
                </c:pt>
                <c:pt idx="1">
                  <c:v>217</c:v>
                </c:pt>
                <c:pt idx="2">
                  <c:v>921</c:v>
                </c:pt>
                <c:pt idx="3">
                  <c:v>1278</c:v>
                </c:pt>
                <c:pt idx="4">
                  <c:v>2002</c:v>
                </c:pt>
                <c:pt idx="5">
                  <c:v>2763</c:v>
                </c:pt>
                <c:pt idx="6">
                  <c:v>3525</c:v>
                </c:pt>
                <c:pt idx="7">
                  <c:v>3785</c:v>
                </c:pt>
                <c:pt idx="8">
                  <c:v>3896</c:v>
                </c:pt>
                <c:pt idx="9">
                  <c:v>5716</c:v>
                </c:pt>
                <c:pt idx="10">
                  <c:v>5809</c:v>
                </c:pt>
                <c:pt idx="11">
                  <c:v>6143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95-47E1-8023-719A3EB7D6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22694287"/>
        <c:axId val="1722694703"/>
      </c:barChart>
      <c:catAx>
        <c:axId val="17226942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="1"/>
                  <a:t>Year</a:t>
                </a:r>
                <a:endParaRPr lang="zh-CN" altLang="en-US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22694703"/>
        <c:crosses val="autoZero"/>
        <c:auto val="1"/>
        <c:lblAlgn val="ctr"/>
        <c:lblOffset val="100"/>
        <c:noMultiLvlLbl val="0"/>
      </c:catAx>
      <c:valAx>
        <c:axId val="1722694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="1"/>
                  <a:t>PEM capacity (MW)</a:t>
                </a:r>
                <a:endParaRPr lang="zh-CN" altLang="en-US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22694287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Feuil1!$B$77</c:f>
              <c:strCache>
                <c:ptCount val="1"/>
                <c:pt idx="0">
                  <c:v>capacity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Feuil1!$A$78:$A$84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Feuil1!$B$78:$B$84</c:f>
              <c:numCache>
                <c:formatCode>General</c:formatCode>
                <c:ptCount val="7"/>
                <c:pt idx="0">
                  <c:v>69.599999999999994</c:v>
                </c:pt>
                <c:pt idx="1">
                  <c:v>62.4</c:v>
                </c:pt>
                <c:pt idx="2">
                  <c:v>81.599999999999994</c:v>
                </c:pt>
                <c:pt idx="3">
                  <c:v>127.8</c:v>
                </c:pt>
                <c:pt idx="4">
                  <c:v>146.4</c:v>
                </c:pt>
                <c:pt idx="5">
                  <c:v>207</c:v>
                </c:pt>
                <c:pt idx="6">
                  <c:v>261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8F-4B60-9ED6-AD92E852B8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0847151"/>
        <c:axId val="1650845487"/>
      </c:barChart>
      <c:catAx>
        <c:axId val="16508471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="1"/>
                  <a:t>Year</a:t>
                </a:r>
                <a:endParaRPr lang="zh-CN" altLang="en-US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50845487"/>
        <c:crosses val="autoZero"/>
        <c:auto val="1"/>
        <c:lblAlgn val="ctr"/>
        <c:lblOffset val="100"/>
        <c:noMultiLvlLbl val="0"/>
      </c:catAx>
      <c:valAx>
        <c:axId val="1650845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="1"/>
                  <a:t>SOEC capacity (MW)</a:t>
                </a:r>
                <a:endParaRPr lang="zh-CN" altLang="en-US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50847151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08-29T19:19:42.431" idx="6">
    <p:pos x="10" y="10"/>
    <p:text>34.4 reference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08-29T19:19:05.335" idx="5">
    <p:pos x="10" y="10"/>
    <p:text>Aspen,为什么，怎么做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08-29T19:20:15.809" idx="8">
    <p:pos x="10" y="10"/>
    <p:text>specification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08-29T19:20:04.877" idx="7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08-29T19:24:05.956" idx="14">
    <p:pos x="1780" y="3352"/>
    <p:text>放cost, 为什么material EI那么高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08-29T19:24:39.527" idx="15">
    <p:pos x="10" y="10"/>
    <p:text>放cost</p:text>
    <p:extLst>
      <p:ext uri="{C676402C-5697-4E1C-873F-D02D1690AC5C}">
        <p15:threadingInfo xmlns:p15="http://schemas.microsoft.com/office/powerpoint/2012/main" timeZoneBias="-120"/>
      </p:ext>
    </p:extLst>
  </p:cm>
  <p:cm authorId="3" dt="2023-08-29T19:25:00.423" idx="16">
    <p:pos x="10" y="146"/>
    <p:text>解释能量为什么这么高</p:text>
    <p:extLst>
      <p:ext uri="{C676402C-5697-4E1C-873F-D02D1690AC5C}">
        <p15:threadingInfo xmlns:p15="http://schemas.microsoft.com/office/powerpoint/2012/main" timeZoneBias="-120">
          <p15:parentCm authorId="3" idx="15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08-29T19:24:39.527" idx="22">
    <p:pos x="10" y="10"/>
    <p:text>放cost</p:text>
    <p:extLst>
      <p:ext uri="{C676402C-5697-4E1C-873F-D02D1690AC5C}">
        <p15:threadingInfo xmlns:p15="http://schemas.microsoft.com/office/powerpoint/2012/main" timeZoneBias="-120"/>
      </p:ext>
    </p:extLst>
  </p:cm>
  <p:cm authorId="3" dt="2023-08-29T19:25:00.423" idx="23">
    <p:pos x="10" y="146"/>
    <p:text>解释能量为什么这么高</p:text>
    <p:extLst>
      <p:ext uri="{C676402C-5697-4E1C-873F-D02D1690AC5C}">
        <p15:threadingInfo xmlns:p15="http://schemas.microsoft.com/office/powerpoint/2012/main" timeZoneBias="-120">
          <p15:parentCm authorId="3" idx="22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08-29T19:25:32.312" idx="19">
    <p:pos x="10" y="10"/>
    <p:text>PEM和SOEC放一张PPT</p:text>
    <p:extLst>
      <p:ext uri="{C676402C-5697-4E1C-873F-D02D1690AC5C}">
        <p15:threadingInfo xmlns:p15="http://schemas.microsoft.com/office/powerpoint/2012/main" timeZoneBias="-120"/>
      </p:ext>
    </p:extLst>
  </p:cm>
  <p:cm authorId="3" dt="2023-08-29T19:26:01.403" idx="20">
    <p:pos x="10" y="146"/>
    <p:text>横坐标改成年生产量、</p:text>
    <p:extLst>
      <p:ext uri="{C676402C-5697-4E1C-873F-D02D1690AC5C}">
        <p15:threadingInfo xmlns:p15="http://schemas.microsoft.com/office/powerpoint/2012/main" timeZoneBias="-120">
          <p15:parentCm authorId="3" idx="19"/>
        </p15:threadingInfo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08-29T19:25:32.312" idx="17">
    <p:pos x="10" y="10"/>
    <p:text>PEM和SOEC放一张PPT</p:text>
    <p:extLst>
      <p:ext uri="{C676402C-5697-4E1C-873F-D02D1690AC5C}">
        <p15:threadingInfo xmlns:p15="http://schemas.microsoft.com/office/powerpoint/2012/main" timeZoneBias="-120"/>
      </p:ext>
    </p:extLst>
  </p:cm>
  <p:cm authorId="3" dt="2023-08-29T19:26:01.403" idx="18">
    <p:pos x="10" y="146"/>
    <p:text>横坐标改成年生产量、</p:text>
    <p:extLst>
      <p:ext uri="{C676402C-5697-4E1C-873F-D02D1690AC5C}">
        <p15:threadingInfo xmlns:p15="http://schemas.microsoft.com/office/powerpoint/2012/main" timeZoneBias="-120">
          <p15:parentCm authorId="3" idx="17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08-29T19:23:17.009" idx="13">
    <p:pos x="10" y="10"/>
    <p:text>三个区域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698" cy="480225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832" y="1"/>
            <a:ext cx="3169698" cy="480225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C69B95E9-828D-4897-8DD5-5718EB2AC024}" type="datetimeFigureOut">
              <a:rPr lang="fr-CA"/>
              <a:pPr>
                <a:defRPr/>
              </a:pPr>
              <a:t>2024-04-16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326"/>
            <a:ext cx="3169698" cy="480225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32" y="9119326"/>
            <a:ext cx="3169698" cy="480225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84B74B56-7D32-4954-BD98-8C49D7BF3EC1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267545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826C8-91DB-42E7-A60D-10D2822F645B}" type="slidenum">
              <a:rPr lang="en-GB" smtClean="0"/>
              <a:t>‹#›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38E4E-330D-4583-9B45-944FD4744435}" type="datetimeFigureOut">
              <a:rPr lang="en-GB" smtClean="0"/>
              <a:t>16/04/2024</a:t>
            </a:fld>
            <a:endParaRPr lang="en-GB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9208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MU Sans Serif" panose="02000603000000000000" pitchFamily="2" charset="0"/>
        <a:ea typeface="CMU Sans Serif" panose="02000603000000000000" pitchFamily="2" charset="0"/>
        <a:cs typeface="CMU Sans Serif" panose="02000603000000000000" pitchFamily="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MU Sans Serif" panose="02000603000000000000" pitchFamily="2" charset="0"/>
        <a:ea typeface="CMU Sans Serif" panose="02000603000000000000" pitchFamily="2" charset="0"/>
        <a:cs typeface="CMU Sans Serif" panose="02000603000000000000" pitchFamily="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MU Sans Serif" panose="02000603000000000000" pitchFamily="2" charset="0"/>
        <a:ea typeface="CMU Sans Serif" panose="02000603000000000000" pitchFamily="2" charset="0"/>
        <a:cs typeface="CMU Sans Serif" panose="02000603000000000000" pitchFamily="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MU Sans Serif" panose="02000603000000000000" pitchFamily="2" charset="0"/>
        <a:ea typeface="CMU Sans Serif" panose="02000603000000000000" pitchFamily="2" charset="0"/>
        <a:cs typeface="CMU Sans Serif" panose="02000603000000000000" pitchFamily="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MU Sans Serif" panose="02000603000000000000" pitchFamily="2" charset="0"/>
        <a:ea typeface="CMU Sans Serif" panose="02000603000000000000" pitchFamily="2" charset="0"/>
        <a:cs typeface="CMU Sans Serif" panose="02000603000000000000" pitchFamily="2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56" y="4560711"/>
            <a:ext cx="5851491" cy="4320977"/>
          </a:xfrm>
          <a:prstGeom prst="rect">
            <a:avLst/>
          </a:prstGeom>
        </p:spPr>
        <p:txBody>
          <a:bodyPr/>
          <a:lstStyle/>
          <a:p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Hello everyone, and thank you for joining me today. I'm excited to present the kickoff for my internship project, which focuses on a multi-criteria analysis based on the life cycle assessment method for positive energy districts. Today, I'll outline the approach and model I used from last internship to have a better understanding of the relevance between this internship and the last. I'd also like to extend my heartfelt thanks to Professor Herve , Gauthier, Arthur and Nicolas for their invaluable guidance as my supervisors and colleagues.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546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2788" y="504825"/>
            <a:ext cx="3370262" cy="2528888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8052" y="507336"/>
            <a:ext cx="7899886" cy="5729431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2788" y="504825"/>
            <a:ext cx="3370262" cy="2528888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8052" y="507336"/>
            <a:ext cx="7899886" cy="5729431"/>
          </a:xfrm>
          <a:prstGeom prst="rect">
            <a:avLst/>
          </a:prstGeom>
        </p:spPr>
        <p:txBody>
          <a:bodyPr/>
          <a:lstStyle/>
          <a:p>
            <a:endParaRPr lang="en-US" altLang="zh-CN" sz="18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2788" y="504825"/>
            <a:ext cx="3370262" cy="2528888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8052" y="507336"/>
            <a:ext cx="7899886" cy="572943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So to begin with, I would like to give a short introduction about my</a:t>
            </a:r>
          </a:p>
        </p:txBody>
      </p:sp>
    </p:spTree>
    <p:extLst>
      <p:ext uri="{BB962C8B-B14F-4D97-AF65-F5344CB8AC3E}">
        <p14:creationId xmlns:p14="http://schemas.microsoft.com/office/powerpoint/2010/main" val="1596139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2788" y="504825"/>
            <a:ext cx="3370262" cy="2528888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8052" y="507336"/>
            <a:ext cx="7899886" cy="5729431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2788" y="504825"/>
            <a:ext cx="3370262" cy="2528888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8052" y="507336"/>
            <a:ext cx="7899886" cy="5729431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2788" y="504825"/>
            <a:ext cx="3370262" cy="2528888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8052" y="507336"/>
            <a:ext cx="7899886" cy="5729431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2788" y="504825"/>
            <a:ext cx="3370262" cy="2528888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8052" y="507336"/>
            <a:ext cx="7899886" cy="5729431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2788" y="504825"/>
            <a:ext cx="3370262" cy="2528888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8052" y="507336"/>
            <a:ext cx="7899886" cy="5729431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2788" y="504825"/>
            <a:ext cx="3370262" cy="2528888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8052" y="507336"/>
            <a:ext cx="7899886" cy="5729431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2788" y="504825"/>
            <a:ext cx="3370262" cy="2528888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8052" y="507336"/>
            <a:ext cx="7899886" cy="5729431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0" y="631203"/>
            <a:ext cx="9144000" cy="296779"/>
          </a:xfrm>
          <a:noFill/>
          <a:ln>
            <a:noFill/>
          </a:ln>
        </p:spPr>
        <p:txBody>
          <a:bodyPr anchor="ctr"/>
          <a:lstStyle>
            <a:lvl1pPr marL="360363" indent="0">
              <a:buNone/>
              <a:defRPr sz="1800">
                <a:solidFill>
                  <a:srgbClr val="00808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97833" y="951838"/>
            <a:ext cx="7748336" cy="5665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143000" indent="-228600">
              <a:buFont typeface="Arial" panose="020B0604020202020204" pitchFamily="34" charset="0"/>
              <a:buChar char="•"/>
              <a:defRPr sz="1800"/>
            </a:lvl3pPr>
            <a:lvl4pPr marL="1600200" indent="-228600">
              <a:buFont typeface="Arial" panose="020B0604020202020204" pitchFamily="34" charset="0"/>
              <a:buChar char="•"/>
              <a:defRPr sz="1600"/>
            </a:lvl4pPr>
            <a:lvl5pPr marL="2057400" indent="-22860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924382"/>
            <a:ext cx="9144000" cy="3600"/>
          </a:xfrm>
          <a:solidFill>
            <a:srgbClr val="008080"/>
          </a:solidFill>
          <a:ln>
            <a:solidFill>
              <a:srgbClr val="008080"/>
            </a:solidFill>
          </a:ln>
        </p:spPr>
        <p:txBody>
          <a:bodyPr/>
          <a:lstStyle>
            <a:lvl1pPr marL="0" indent="0">
              <a:buNone/>
              <a:defRPr sz="500"/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79958"/>
            <a:ext cx="9143999" cy="451019"/>
            <a:chOff x="0" y="179958"/>
            <a:chExt cx="9143999" cy="451019"/>
          </a:xfrm>
        </p:grpSpPr>
        <p:sp>
          <p:nvSpPr>
            <p:cNvPr id="2" name="Trapezoid 1"/>
            <p:cNvSpPr/>
            <p:nvPr userDrawn="1"/>
          </p:nvSpPr>
          <p:spPr>
            <a:xfrm rot="10800000">
              <a:off x="7178035" y="179958"/>
              <a:ext cx="1932030" cy="451017"/>
            </a:xfrm>
            <a:prstGeom prst="trapezoid">
              <a:avLst>
                <a:gd name="adj" fmla="val 195829"/>
              </a:avLst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8086724" y="179959"/>
              <a:ext cx="1057275" cy="451017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rapezoid 12"/>
            <p:cNvSpPr/>
            <p:nvPr userDrawn="1"/>
          </p:nvSpPr>
          <p:spPr>
            <a:xfrm rot="10800000" flipV="1">
              <a:off x="6028771" y="179959"/>
              <a:ext cx="1995642" cy="451017"/>
            </a:xfrm>
            <a:prstGeom prst="trapezoid">
              <a:avLst>
                <a:gd name="adj" fmla="val 195829"/>
              </a:avLst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0" y="179959"/>
              <a:ext cx="7048499" cy="451018"/>
            </a:xfrm>
            <a:prstGeom prst="rect">
              <a:avLst/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1" name="Text Placeholder 30"/>
          <p:cNvSpPr>
            <a:spLocks noGrp="1"/>
          </p:cNvSpPr>
          <p:nvPr>
            <p:ph type="body" sz="quarter" idx="11"/>
          </p:nvPr>
        </p:nvSpPr>
        <p:spPr>
          <a:xfrm>
            <a:off x="0" y="211347"/>
            <a:ext cx="6416588" cy="396000"/>
          </a:xfrm>
          <a:noFill/>
          <a:ln>
            <a:noFill/>
          </a:ln>
        </p:spPr>
        <p:txBody>
          <a:bodyPr anchor="ctr"/>
          <a:lstStyle>
            <a:lvl1pPr marL="176213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BF19EA4-A86E-4761-AE30-1BE7680A587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2000" y="6678000"/>
            <a:ext cx="762000" cy="180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 anchorCtr="0"/>
          <a:lstStyle>
            <a:lvl1pPr algn="r">
              <a:defRPr sz="1200"/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431CBA00-FB36-4CE9-A336-3EDEF629290C}" type="slidenum">
              <a:rPr lang="en-US" sz="1200" b="1" smtClean="0">
                <a:solidFill>
                  <a:schemeClr val="bg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‹#›</a:t>
            </a:fld>
            <a:r>
              <a:rPr lang="en-US" sz="1200" b="1" dirty="0">
                <a:solidFill>
                  <a:schemeClr val="bg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/37</a:t>
            </a:r>
          </a:p>
        </p:txBody>
      </p:sp>
    </p:spTree>
    <p:extLst>
      <p:ext uri="{BB962C8B-B14F-4D97-AF65-F5344CB8AC3E}">
        <p14:creationId xmlns:p14="http://schemas.microsoft.com/office/powerpoint/2010/main" val="2977099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E034CFF-EC3B-4D52-9281-819CD27A18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69958" y="2962671"/>
            <a:ext cx="1594161" cy="1594161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49995447"/>
              </p:ext>
            </p:extLst>
          </p:nvPr>
        </p:nvGraphicFramePr>
        <p:xfrm>
          <a:off x="6426354" y="4694062"/>
          <a:ext cx="3281367" cy="42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0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0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189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GB" sz="1200" b="1" i="1" dirty="0">
                          <a:solidFill>
                            <a:srgbClr val="005454"/>
                          </a:solidFill>
                        </a:rPr>
                        <a:t>Supervisors: </a:t>
                      </a:r>
                      <a:endParaRPr lang="en-GB" sz="1200" b="1" i="1" dirty="0">
                        <a:solidFill>
                          <a:srgbClr val="005454"/>
                        </a:solidFill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1" dirty="0">
                          <a:solidFill>
                            <a:srgbClr val="005454"/>
                          </a:solidFill>
                        </a:rPr>
                        <a:t>Prof. </a:t>
                      </a:r>
                      <a:r>
                        <a:rPr lang="en-GB" sz="1200" b="1" i="1" dirty="0" err="1">
                          <a:solidFill>
                            <a:srgbClr val="005454"/>
                          </a:solidFill>
                        </a:rPr>
                        <a:t>Hervé</a:t>
                      </a:r>
                      <a:r>
                        <a:rPr lang="en-GB" sz="1200" b="1" i="1" dirty="0">
                          <a:solidFill>
                            <a:srgbClr val="005454"/>
                          </a:solidFill>
                        </a:rPr>
                        <a:t> </a:t>
                      </a:r>
                      <a:r>
                        <a:rPr lang="en-GB" sz="1200" b="1" i="1" dirty="0" err="1">
                          <a:solidFill>
                            <a:srgbClr val="005454"/>
                          </a:solidFill>
                        </a:rPr>
                        <a:t>Jeanmart</a:t>
                      </a:r>
                      <a:endParaRPr lang="en-GB" sz="1200" b="1" i="1" dirty="0">
                        <a:solidFill>
                          <a:srgbClr val="005454"/>
                        </a:solidFill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89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ts val="800"/>
                        </a:lnSpc>
                      </a:pPr>
                      <a:endParaRPr lang="en-GB" sz="1200" b="1" i="1" kern="1200" dirty="0">
                        <a:solidFill>
                          <a:srgbClr val="005454"/>
                        </a:solidFill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1" kern="1200" dirty="0" err="1">
                          <a:solidFill>
                            <a:srgbClr val="005454"/>
                          </a:solidFill>
                          <a:latin typeface="+mn-lt"/>
                          <a:ea typeface="+mn-ea"/>
                          <a:cs typeface="+mn-cs"/>
                        </a:rPr>
                        <a:t>Dr.</a:t>
                      </a:r>
                      <a:r>
                        <a:rPr lang="en-GB" sz="1200" b="1" i="1" kern="1200" dirty="0">
                          <a:solidFill>
                            <a:srgbClr val="005454"/>
                          </a:solidFill>
                          <a:latin typeface="+mn-lt"/>
                          <a:ea typeface="+mn-ea"/>
                          <a:cs typeface="+mn-cs"/>
                        </a:rPr>
                        <a:t> Gauthier Limpens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 userDrawn="1"/>
        </p:nvSpPr>
        <p:spPr bwMode="auto">
          <a:xfrm>
            <a:off x="197290" y="3467365"/>
            <a:ext cx="8470232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i="1" dirty="0">
                <a:solidFill>
                  <a:srgbClr val="005454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Zhichuan MA</a:t>
            </a:r>
          </a:p>
          <a:p>
            <a:r>
              <a:rPr lang="en-US" sz="1600" b="1" i="1" dirty="0">
                <a:solidFill>
                  <a:srgbClr val="005454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Kick off presentation– Apr </a:t>
            </a:r>
            <a:r>
              <a:rPr lang="en-US" sz="1600" b="1" i="1" baseline="0" dirty="0">
                <a:solidFill>
                  <a:srgbClr val="005454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18</a:t>
            </a:r>
            <a:r>
              <a:rPr lang="en-US" sz="1600" b="1" i="1" dirty="0">
                <a:solidFill>
                  <a:srgbClr val="005454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2024</a:t>
            </a:r>
          </a:p>
        </p:txBody>
      </p:sp>
      <p:sp>
        <p:nvSpPr>
          <p:cNvPr id="8" name="TextBox 7"/>
          <p:cNvSpPr txBox="1"/>
          <p:nvPr userDrawn="1"/>
        </p:nvSpPr>
        <p:spPr bwMode="auto">
          <a:xfrm flipV="1">
            <a:off x="0" y="1566391"/>
            <a:ext cx="9144000" cy="18000"/>
          </a:xfrm>
          <a:prstGeom prst="rect">
            <a:avLst/>
          </a:prstGeom>
          <a:solidFill>
            <a:srgbClr val="005454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9" name="TextBox 8"/>
          <p:cNvSpPr txBox="1"/>
          <p:nvPr userDrawn="1"/>
        </p:nvSpPr>
        <p:spPr bwMode="auto">
          <a:xfrm flipV="1">
            <a:off x="0" y="3192679"/>
            <a:ext cx="9144000" cy="18000"/>
          </a:xfrm>
          <a:prstGeom prst="rect">
            <a:avLst/>
          </a:prstGeom>
          <a:solidFill>
            <a:srgbClr val="005454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1618672"/>
            <a:ext cx="9144000" cy="1537252"/>
          </a:xfrm>
          <a:prstGeom prst="rect">
            <a:avLst/>
          </a:prstGeom>
          <a:solidFill>
            <a:srgbClr val="0054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0" algn="ctr">
              <a:tabLst>
                <a:tab pos="8967788" algn="l"/>
              </a:tabLst>
            </a:pPr>
            <a:r>
              <a:rPr lang="en-US" altLang="zh-CN" sz="2800" b="1" i="1" dirty="0"/>
              <a:t>Estimating Future Costs and Environmental Impacts of PEMEC and SOEC Manufacturing</a:t>
            </a:r>
            <a:endParaRPr lang="en-GB" sz="2800" b="1" i="1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11" name="图片 10" descr="logo">
            <a:extLst>
              <a:ext uri="{FF2B5EF4-FFF2-40B4-BE49-F238E27FC236}">
                <a16:creationId xmlns:a16="http://schemas.microsoft.com/office/drawing/2014/main" id="{D10A8535-40A2-428A-83EE-E458BE7E29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7F7F7">
                  <a:alpha val="100000"/>
                </a:srgbClr>
              </a:clrFrom>
              <a:clrTo>
                <a:srgbClr val="F7F7F7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2342" y="-97601"/>
            <a:ext cx="1200785" cy="15544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5A9C0E-C85A-46FC-84BF-AD65C90124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3650" y="219311"/>
            <a:ext cx="3967806" cy="9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61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0" y="631203"/>
            <a:ext cx="9144000" cy="296779"/>
          </a:xfrm>
          <a:noFill/>
          <a:ln>
            <a:noFill/>
          </a:ln>
        </p:spPr>
        <p:txBody>
          <a:bodyPr anchor="ctr"/>
          <a:lstStyle>
            <a:lvl1pPr marL="360363" indent="0">
              <a:buNone/>
              <a:defRPr sz="1800">
                <a:solidFill>
                  <a:srgbClr val="00808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97833" y="951838"/>
            <a:ext cx="7748336" cy="5665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143000" indent="-228600">
              <a:buFont typeface="Arial" panose="020B0604020202020204" pitchFamily="34" charset="0"/>
              <a:buChar char="•"/>
              <a:defRPr sz="1800"/>
            </a:lvl3pPr>
            <a:lvl4pPr marL="1600200" indent="-228600">
              <a:buFont typeface="Arial" panose="020B0604020202020204" pitchFamily="34" charset="0"/>
              <a:buChar char="•"/>
              <a:defRPr sz="1600"/>
            </a:lvl4pPr>
            <a:lvl5pPr marL="2057400" indent="-22860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924382"/>
            <a:ext cx="9144000" cy="3600"/>
          </a:xfrm>
          <a:solidFill>
            <a:srgbClr val="008080"/>
          </a:solidFill>
          <a:ln>
            <a:solidFill>
              <a:srgbClr val="008080"/>
            </a:solidFill>
          </a:ln>
        </p:spPr>
        <p:txBody>
          <a:bodyPr/>
          <a:lstStyle>
            <a:lvl1pPr marL="0" indent="0">
              <a:buNone/>
              <a:defRPr sz="500"/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79958"/>
            <a:ext cx="9143999" cy="451019"/>
            <a:chOff x="0" y="179958"/>
            <a:chExt cx="9143999" cy="451019"/>
          </a:xfrm>
        </p:grpSpPr>
        <p:sp>
          <p:nvSpPr>
            <p:cNvPr id="2" name="Trapezoid 1"/>
            <p:cNvSpPr/>
            <p:nvPr userDrawn="1"/>
          </p:nvSpPr>
          <p:spPr>
            <a:xfrm rot="10800000">
              <a:off x="7178035" y="179958"/>
              <a:ext cx="1932030" cy="451017"/>
            </a:xfrm>
            <a:prstGeom prst="trapezoid">
              <a:avLst>
                <a:gd name="adj" fmla="val 195829"/>
              </a:avLst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8086724" y="179959"/>
              <a:ext cx="1057275" cy="451017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rapezoid 12"/>
            <p:cNvSpPr/>
            <p:nvPr userDrawn="1"/>
          </p:nvSpPr>
          <p:spPr>
            <a:xfrm rot="10800000" flipV="1">
              <a:off x="6028771" y="179959"/>
              <a:ext cx="1995642" cy="451017"/>
            </a:xfrm>
            <a:prstGeom prst="trapezoid">
              <a:avLst>
                <a:gd name="adj" fmla="val 195829"/>
              </a:avLst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0" y="179959"/>
              <a:ext cx="7048499" cy="451018"/>
            </a:xfrm>
            <a:prstGeom prst="rect">
              <a:avLst/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1" name="Text Placeholder 30"/>
          <p:cNvSpPr>
            <a:spLocks noGrp="1"/>
          </p:cNvSpPr>
          <p:nvPr>
            <p:ph type="body" sz="quarter" idx="11"/>
          </p:nvPr>
        </p:nvSpPr>
        <p:spPr>
          <a:xfrm>
            <a:off x="0" y="211347"/>
            <a:ext cx="6416588" cy="396000"/>
          </a:xfrm>
          <a:noFill/>
          <a:ln>
            <a:noFill/>
          </a:ln>
        </p:spPr>
        <p:txBody>
          <a:bodyPr anchor="ctr"/>
          <a:lstStyle>
            <a:lvl1pPr marL="176213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BF19EA4-A86E-4761-AE30-1BE7680A587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2000" y="6678000"/>
            <a:ext cx="762000" cy="180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 anchorCtr="0"/>
          <a:lstStyle>
            <a:lvl1pPr algn="r">
              <a:defRPr sz="1200"/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431CBA00-FB36-4CE9-A336-3EDEF629290C}" type="slidenum">
              <a:rPr lang="en-US" sz="1200" b="1" smtClean="0">
                <a:solidFill>
                  <a:schemeClr val="bg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‹#›</a:t>
            </a:fld>
            <a:r>
              <a:rPr lang="en-US" sz="1200" b="1" dirty="0">
                <a:solidFill>
                  <a:schemeClr val="bg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/32</a:t>
            </a:r>
          </a:p>
        </p:txBody>
      </p:sp>
    </p:spTree>
    <p:extLst>
      <p:ext uri="{BB962C8B-B14F-4D97-AF65-F5344CB8AC3E}">
        <p14:creationId xmlns:p14="http://schemas.microsoft.com/office/powerpoint/2010/main" val="4222191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0" y="631203"/>
            <a:ext cx="9144000" cy="296779"/>
          </a:xfrm>
          <a:noFill/>
          <a:ln>
            <a:noFill/>
          </a:ln>
        </p:spPr>
        <p:txBody>
          <a:bodyPr anchor="ctr"/>
          <a:lstStyle>
            <a:lvl1pPr marL="360363" indent="0">
              <a:buNone/>
              <a:defRPr sz="1800">
                <a:solidFill>
                  <a:srgbClr val="00808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97833" y="951838"/>
            <a:ext cx="7748336" cy="5665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143000" indent="-228600">
              <a:buFont typeface="Arial" panose="020B0604020202020204" pitchFamily="34" charset="0"/>
              <a:buChar char="•"/>
              <a:defRPr sz="1800"/>
            </a:lvl3pPr>
            <a:lvl4pPr marL="1600200" indent="-228600">
              <a:buFont typeface="Arial" panose="020B0604020202020204" pitchFamily="34" charset="0"/>
              <a:buChar char="•"/>
              <a:defRPr sz="1600"/>
            </a:lvl4pPr>
            <a:lvl5pPr marL="2057400" indent="-22860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924382"/>
            <a:ext cx="9144000" cy="3600"/>
          </a:xfrm>
          <a:solidFill>
            <a:srgbClr val="008080"/>
          </a:solidFill>
          <a:ln>
            <a:solidFill>
              <a:srgbClr val="008080"/>
            </a:solidFill>
          </a:ln>
        </p:spPr>
        <p:txBody>
          <a:bodyPr/>
          <a:lstStyle>
            <a:lvl1pPr marL="0" indent="0">
              <a:buNone/>
              <a:defRPr sz="500"/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79958"/>
            <a:ext cx="9143999" cy="451019"/>
            <a:chOff x="0" y="179958"/>
            <a:chExt cx="9143999" cy="451019"/>
          </a:xfrm>
        </p:grpSpPr>
        <p:sp>
          <p:nvSpPr>
            <p:cNvPr id="2" name="Trapezoid 1"/>
            <p:cNvSpPr/>
            <p:nvPr userDrawn="1"/>
          </p:nvSpPr>
          <p:spPr>
            <a:xfrm rot="10800000">
              <a:off x="7178035" y="179958"/>
              <a:ext cx="1932030" cy="451017"/>
            </a:xfrm>
            <a:prstGeom prst="trapezoid">
              <a:avLst>
                <a:gd name="adj" fmla="val 195829"/>
              </a:avLst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8086724" y="179959"/>
              <a:ext cx="1057275" cy="451017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rapezoid 12"/>
            <p:cNvSpPr/>
            <p:nvPr userDrawn="1"/>
          </p:nvSpPr>
          <p:spPr>
            <a:xfrm rot="10800000" flipV="1">
              <a:off x="6028771" y="179959"/>
              <a:ext cx="1995642" cy="451017"/>
            </a:xfrm>
            <a:prstGeom prst="trapezoid">
              <a:avLst>
                <a:gd name="adj" fmla="val 195829"/>
              </a:avLst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0" y="179959"/>
              <a:ext cx="7048499" cy="451018"/>
            </a:xfrm>
            <a:prstGeom prst="rect">
              <a:avLst/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1" name="Text Placeholder 30"/>
          <p:cNvSpPr>
            <a:spLocks noGrp="1"/>
          </p:cNvSpPr>
          <p:nvPr>
            <p:ph type="body" sz="quarter" idx="11"/>
          </p:nvPr>
        </p:nvSpPr>
        <p:spPr>
          <a:xfrm>
            <a:off x="0" y="211347"/>
            <a:ext cx="6416588" cy="396000"/>
          </a:xfrm>
          <a:noFill/>
          <a:ln>
            <a:noFill/>
          </a:ln>
        </p:spPr>
        <p:txBody>
          <a:bodyPr anchor="ctr"/>
          <a:lstStyle>
            <a:lvl1pPr marL="176213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BF19EA4-A86E-4761-AE30-1BE7680A587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2000" y="6678000"/>
            <a:ext cx="762000" cy="180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 anchorCtr="0"/>
          <a:lstStyle>
            <a:lvl1pPr algn="r">
              <a:defRPr sz="1200"/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431CBA00-FB36-4CE9-A336-3EDEF629290C}" type="slidenum">
              <a:rPr lang="en-US" sz="1200" b="1" smtClean="0">
                <a:solidFill>
                  <a:schemeClr val="bg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‹#›</a:t>
            </a:fld>
            <a:r>
              <a:rPr lang="en-US" sz="1200" b="1" dirty="0">
                <a:solidFill>
                  <a:schemeClr val="bg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/36</a:t>
            </a:r>
          </a:p>
        </p:txBody>
      </p:sp>
    </p:spTree>
    <p:extLst>
      <p:ext uri="{BB962C8B-B14F-4D97-AF65-F5344CB8AC3E}">
        <p14:creationId xmlns:p14="http://schemas.microsoft.com/office/powerpoint/2010/main" val="3427192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0" y="630303"/>
            <a:ext cx="9144000" cy="296779"/>
          </a:xfrm>
          <a:noFill/>
        </p:spPr>
        <p:txBody>
          <a:bodyPr anchor="ctr"/>
          <a:lstStyle>
            <a:lvl1pPr marL="360363" indent="0">
              <a:buNone/>
              <a:defRPr sz="1800">
                <a:solidFill>
                  <a:srgbClr val="00808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97833" y="951838"/>
            <a:ext cx="7748336" cy="5665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143000" indent="-228600">
              <a:buFont typeface="Arial" panose="020B0604020202020204" pitchFamily="34" charset="0"/>
              <a:buChar char="•"/>
              <a:defRPr sz="1800"/>
            </a:lvl3pPr>
            <a:lvl4pPr marL="1600200" indent="-228600">
              <a:buFont typeface="Arial" panose="020B0604020202020204" pitchFamily="34" charset="0"/>
              <a:buChar char="•"/>
              <a:defRPr sz="1600"/>
            </a:lvl4pPr>
            <a:lvl5pPr marL="2057400" indent="-22860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924382"/>
            <a:ext cx="9144000" cy="3600"/>
          </a:xfrm>
          <a:solidFill>
            <a:srgbClr val="008080"/>
          </a:solidFill>
          <a:ln>
            <a:solidFill>
              <a:srgbClr val="008080"/>
            </a:solidFill>
          </a:ln>
        </p:spPr>
        <p:txBody>
          <a:bodyPr/>
          <a:lstStyle>
            <a:lvl1pPr marL="0" indent="0">
              <a:buNone/>
              <a:defRPr sz="500"/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79958"/>
            <a:ext cx="9143999" cy="451019"/>
            <a:chOff x="0" y="179958"/>
            <a:chExt cx="9143999" cy="451019"/>
          </a:xfrm>
        </p:grpSpPr>
        <p:sp>
          <p:nvSpPr>
            <p:cNvPr id="10" name="Trapezoid 9"/>
            <p:cNvSpPr/>
            <p:nvPr userDrawn="1"/>
          </p:nvSpPr>
          <p:spPr>
            <a:xfrm rot="10800000">
              <a:off x="7178035" y="179958"/>
              <a:ext cx="1932030" cy="451017"/>
            </a:xfrm>
            <a:prstGeom prst="trapezoid">
              <a:avLst>
                <a:gd name="adj" fmla="val 195829"/>
              </a:avLst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8086724" y="179959"/>
              <a:ext cx="1057275" cy="451017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rapezoid 13"/>
            <p:cNvSpPr/>
            <p:nvPr userDrawn="1"/>
          </p:nvSpPr>
          <p:spPr>
            <a:xfrm rot="10800000" flipV="1">
              <a:off x="6028771" y="179959"/>
              <a:ext cx="1995642" cy="451017"/>
            </a:xfrm>
            <a:prstGeom prst="trapezoid">
              <a:avLst>
                <a:gd name="adj" fmla="val 195829"/>
              </a:avLst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0" y="179959"/>
              <a:ext cx="7048499" cy="451018"/>
            </a:xfrm>
            <a:prstGeom prst="rect">
              <a:avLst/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 Placeholder 30"/>
          <p:cNvSpPr>
            <a:spLocks noGrp="1"/>
          </p:cNvSpPr>
          <p:nvPr>
            <p:ph type="body" sz="quarter" idx="11"/>
          </p:nvPr>
        </p:nvSpPr>
        <p:spPr>
          <a:xfrm>
            <a:off x="0" y="211347"/>
            <a:ext cx="6416588" cy="396000"/>
          </a:xfrm>
          <a:noFill/>
          <a:ln>
            <a:noFill/>
          </a:ln>
        </p:spPr>
        <p:txBody>
          <a:bodyPr anchor="ctr"/>
          <a:lstStyle>
            <a:lvl1pPr marL="176213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6593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0" y="627603"/>
            <a:ext cx="9144000" cy="296779"/>
          </a:xfrm>
          <a:noFill/>
          <a:ln>
            <a:noFill/>
          </a:ln>
        </p:spPr>
        <p:txBody>
          <a:bodyPr anchor="ctr"/>
          <a:lstStyle>
            <a:lvl1pPr marL="360363" indent="0">
              <a:buNone/>
              <a:defRPr sz="1800">
                <a:solidFill>
                  <a:srgbClr val="00808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97833" y="951838"/>
            <a:ext cx="7748336" cy="5665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143000" indent="-228600">
              <a:buFont typeface="Arial" panose="020B0604020202020204" pitchFamily="34" charset="0"/>
              <a:buChar char="•"/>
              <a:defRPr sz="1800"/>
            </a:lvl3pPr>
            <a:lvl4pPr marL="1600200" indent="-228600">
              <a:buFont typeface="Arial" panose="020B0604020202020204" pitchFamily="34" charset="0"/>
              <a:buChar char="•"/>
              <a:defRPr sz="1600"/>
            </a:lvl4pPr>
            <a:lvl5pPr marL="2057400" indent="-22860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924382"/>
            <a:ext cx="9144000" cy="3600"/>
          </a:xfrm>
          <a:solidFill>
            <a:srgbClr val="008080"/>
          </a:solidFill>
          <a:ln>
            <a:solidFill>
              <a:srgbClr val="008080"/>
            </a:solidFill>
          </a:ln>
        </p:spPr>
        <p:txBody>
          <a:bodyPr/>
          <a:lstStyle>
            <a:lvl1pPr marL="0" indent="0">
              <a:buNone/>
              <a:defRPr sz="500"/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79958"/>
            <a:ext cx="9143999" cy="451019"/>
            <a:chOff x="0" y="179958"/>
            <a:chExt cx="9143999" cy="451019"/>
          </a:xfrm>
        </p:grpSpPr>
        <p:sp>
          <p:nvSpPr>
            <p:cNvPr id="10" name="Trapezoid 9"/>
            <p:cNvSpPr/>
            <p:nvPr userDrawn="1"/>
          </p:nvSpPr>
          <p:spPr>
            <a:xfrm rot="10800000">
              <a:off x="7178035" y="179958"/>
              <a:ext cx="1932030" cy="451017"/>
            </a:xfrm>
            <a:prstGeom prst="trapezoid">
              <a:avLst>
                <a:gd name="adj" fmla="val 195829"/>
              </a:avLst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8086724" y="179959"/>
              <a:ext cx="1057275" cy="451017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rapezoid 13"/>
            <p:cNvSpPr/>
            <p:nvPr userDrawn="1"/>
          </p:nvSpPr>
          <p:spPr>
            <a:xfrm rot="10800000" flipV="1">
              <a:off x="6028771" y="179959"/>
              <a:ext cx="1995642" cy="451017"/>
            </a:xfrm>
            <a:prstGeom prst="trapezoid">
              <a:avLst>
                <a:gd name="adj" fmla="val 195829"/>
              </a:avLst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0" y="179959"/>
              <a:ext cx="7048499" cy="451018"/>
            </a:xfrm>
            <a:prstGeom prst="rect">
              <a:avLst/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 Placeholder 30"/>
          <p:cNvSpPr>
            <a:spLocks noGrp="1"/>
          </p:cNvSpPr>
          <p:nvPr>
            <p:ph type="body" sz="quarter" idx="11"/>
          </p:nvPr>
        </p:nvSpPr>
        <p:spPr>
          <a:xfrm>
            <a:off x="0" y="211347"/>
            <a:ext cx="6416588" cy="396000"/>
          </a:xfrm>
          <a:noFill/>
          <a:ln>
            <a:noFill/>
          </a:ln>
        </p:spPr>
        <p:txBody>
          <a:bodyPr anchor="ctr"/>
          <a:lstStyle>
            <a:lvl1pPr marL="176213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3660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97833" y="951838"/>
            <a:ext cx="7748336" cy="5665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143000" indent="-228600">
              <a:buFont typeface="Arial" panose="020B0604020202020204" pitchFamily="34" charset="0"/>
              <a:buChar char="•"/>
              <a:defRPr sz="1800"/>
            </a:lvl3pPr>
            <a:lvl4pPr marL="1600200" indent="-228600">
              <a:buFont typeface="Arial" panose="020B0604020202020204" pitchFamily="34" charset="0"/>
              <a:buChar char="•"/>
              <a:defRPr sz="1600"/>
            </a:lvl4pPr>
            <a:lvl5pPr marL="2057400" indent="-22860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0" y="630303"/>
            <a:ext cx="9144000" cy="296779"/>
          </a:xfrm>
          <a:noFill/>
          <a:ln>
            <a:noFill/>
          </a:ln>
        </p:spPr>
        <p:txBody>
          <a:bodyPr anchor="ctr"/>
          <a:lstStyle>
            <a:lvl1pPr marL="360363" indent="0">
              <a:buNone/>
              <a:defRPr sz="1800">
                <a:solidFill>
                  <a:srgbClr val="00808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924382"/>
            <a:ext cx="9144000" cy="3600"/>
          </a:xfrm>
          <a:solidFill>
            <a:srgbClr val="008080"/>
          </a:solidFill>
          <a:ln>
            <a:solidFill>
              <a:srgbClr val="008080"/>
            </a:solidFill>
          </a:ln>
        </p:spPr>
        <p:txBody>
          <a:bodyPr/>
          <a:lstStyle>
            <a:lvl1pPr marL="0" indent="0">
              <a:buNone/>
              <a:defRPr sz="500"/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79958"/>
            <a:ext cx="9143999" cy="451019"/>
            <a:chOff x="0" y="179958"/>
            <a:chExt cx="9143999" cy="451019"/>
          </a:xfrm>
        </p:grpSpPr>
        <p:sp>
          <p:nvSpPr>
            <p:cNvPr id="10" name="Trapezoid 9"/>
            <p:cNvSpPr/>
            <p:nvPr userDrawn="1"/>
          </p:nvSpPr>
          <p:spPr>
            <a:xfrm rot="10800000">
              <a:off x="7178035" y="179958"/>
              <a:ext cx="1932030" cy="451017"/>
            </a:xfrm>
            <a:prstGeom prst="trapezoid">
              <a:avLst>
                <a:gd name="adj" fmla="val 195829"/>
              </a:avLst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8086724" y="179959"/>
              <a:ext cx="1057275" cy="451017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rapezoid 12"/>
            <p:cNvSpPr/>
            <p:nvPr userDrawn="1"/>
          </p:nvSpPr>
          <p:spPr>
            <a:xfrm rot="10800000" flipV="1">
              <a:off x="6028771" y="179959"/>
              <a:ext cx="1995642" cy="451017"/>
            </a:xfrm>
            <a:prstGeom prst="trapezoid">
              <a:avLst>
                <a:gd name="adj" fmla="val 195829"/>
              </a:avLst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0" y="179959"/>
              <a:ext cx="7048499" cy="451018"/>
            </a:xfrm>
            <a:prstGeom prst="rect">
              <a:avLst/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 Placeholder 30"/>
          <p:cNvSpPr>
            <a:spLocks noGrp="1"/>
          </p:cNvSpPr>
          <p:nvPr>
            <p:ph type="body" sz="quarter" idx="11"/>
          </p:nvPr>
        </p:nvSpPr>
        <p:spPr>
          <a:xfrm>
            <a:off x="0" y="211347"/>
            <a:ext cx="6416588" cy="396000"/>
          </a:xfrm>
          <a:noFill/>
          <a:ln>
            <a:noFill/>
          </a:ln>
        </p:spPr>
        <p:txBody>
          <a:bodyPr anchor="ctr"/>
          <a:lstStyle>
            <a:lvl1pPr marL="176213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028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97833" y="951839"/>
            <a:ext cx="770021" cy="1189783"/>
          </a:xfrm>
          <a:solidFill>
            <a:srgbClr val="005454"/>
          </a:solidFill>
          <a:ln>
            <a:solidFill>
              <a:srgbClr val="008080"/>
            </a:solidFill>
          </a:ln>
          <a:effectLst/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467854" y="951836"/>
            <a:ext cx="6978315" cy="1189784"/>
          </a:xfrm>
          <a:ln>
            <a:solidFill>
              <a:srgbClr val="008080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97833" y="2174912"/>
            <a:ext cx="7748336" cy="395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143000" indent="-228600">
              <a:buFont typeface="Arial" panose="020B0604020202020204" pitchFamily="34" charset="0"/>
              <a:buChar char="•"/>
              <a:defRPr sz="1800"/>
            </a:lvl3pPr>
            <a:lvl4pPr marL="1600200" indent="-228600">
              <a:buFont typeface="Arial" panose="020B0604020202020204" pitchFamily="34" charset="0"/>
              <a:buChar char="•"/>
              <a:defRPr sz="1600"/>
            </a:lvl4pPr>
            <a:lvl5pPr marL="2057400" indent="-22860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79958"/>
            <a:ext cx="9143999" cy="451019"/>
            <a:chOff x="0" y="179958"/>
            <a:chExt cx="9143999" cy="451019"/>
          </a:xfrm>
        </p:grpSpPr>
        <p:sp>
          <p:nvSpPr>
            <p:cNvPr id="8" name="Trapezoid 7"/>
            <p:cNvSpPr/>
            <p:nvPr userDrawn="1"/>
          </p:nvSpPr>
          <p:spPr>
            <a:xfrm rot="10800000">
              <a:off x="7178035" y="179958"/>
              <a:ext cx="1932030" cy="451017"/>
            </a:xfrm>
            <a:prstGeom prst="trapezoid">
              <a:avLst>
                <a:gd name="adj" fmla="val 195829"/>
              </a:avLst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8086724" y="179959"/>
              <a:ext cx="1057275" cy="451017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rapezoid 11"/>
            <p:cNvSpPr/>
            <p:nvPr userDrawn="1"/>
          </p:nvSpPr>
          <p:spPr>
            <a:xfrm rot="10800000" flipV="1">
              <a:off x="6028771" y="179959"/>
              <a:ext cx="1995642" cy="451017"/>
            </a:xfrm>
            <a:prstGeom prst="trapezoid">
              <a:avLst>
                <a:gd name="adj" fmla="val 195829"/>
              </a:avLst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0" y="179959"/>
              <a:ext cx="7048499" cy="451018"/>
            </a:xfrm>
            <a:prstGeom prst="rect">
              <a:avLst/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ext Placeholder 30"/>
          <p:cNvSpPr>
            <a:spLocks noGrp="1"/>
          </p:cNvSpPr>
          <p:nvPr>
            <p:ph type="body" sz="quarter" idx="11"/>
          </p:nvPr>
        </p:nvSpPr>
        <p:spPr>
          <a:xfrm>
            <a:off x="0" y="211347"/>
            <a:ext cx="6416588" cy="396000"/>
          </a:xfrm>
          <a:noFill/>
          <a:ln>
            <a:noFill/>
          </a:ln>
        </p:spPr>
        <p:txBody>
          <a:bodyPr anchor="ctr"/>
          <a:lstStyle>
            <a:lvl1pPr marL="176213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Box 16"/>
          <p:cNvSpPr txBox="1"/>
          <p:nvPr userDrawn="1"/>
        </p:nvSpPr>
        <p:spPr bwMode="auto">
          <a:xfrm>
            <a:off x="697833" y="6161376"/>
            <a:ext cx="7747200" cy="7200"/>
          </a:xfrm>
          <a:prstGeom prst="rect">
            <a:avLst/>
          </a:prstGeom>
          <a:solidFill>
            <a:srgbClr val="005454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97833" y="6201868"/>
            <a:ext cx="7747200" cy="427532"/>
          </a:xfrm>
        </p:spPr>
        <p:txBody>
          <a:bodyPr/>
          <a:lstStyle>
            <a:lvl1pPr marL="0" indent="0">
              <a:buNone/>
              <a:defRPr sz="1050"/>
            </a:lvl1pPr>
            <a:lvl2pPr marL="457200" indent="0">
              <a:buNone/>
              <a:defRPr sz="1050"/>
            </a:lvl2pPr>
            <a:lvl3pPr marL="914400" indent="0"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6001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99048" y="1684099"/>
            <a:ext cx="770021" cy="2157985"/>
          </a:xfrm>
          <a:solidFill>
            <a:srgbClr val="005454"/>
          </a:solidFill>
          <a:ln>
            <a:solidFill>
              <a:srgbClr val="008080"/>
            </a:solidFill>
          </a:ln>
          <a:effectLst/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69070" y="1684095"/>
            <a:ext cx="3272400" cy="2157987"/>
          </a:xfrm>
          <a:ln>
            <a:noFill/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732422" y="1684098"/>
            <a:ext cx="770021" cy="2157986"/>
          </a:xfrm>
          <a:solidFill>
            <a:srgbClr val="005454"/>
          </a:solidFill>
          <a:ln>
            <a:solidFill>
              <a:srgbClr val="008080"/>
            </a:solidFill>
          </a:ln>
          <a:effectLst/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179958"/>
            <a:ext cx="9143999" cy="451019"/>
            <a:chOff x="0" y="179958"/>
            <a:chExt cx="9143999" cy="451019"/>
          </a:xfrm>
        </p:grpSpPr>
        <p:sp>
          <p:nvSpPr>
            <p:cNvPr id="12" name="Trapezoid 11"/>
            <p:cNvSpPr/>
            <p:nvPr userDrawn="1"/>
          </p:nvSpPr>
          <p:spPr>
            <a:xfrm rot="10800000">
              <a:off x="7178035" y="179958"/>
              <a:ext cx="1932030" cy="451017"/>
            </a:xfrm>
            <a:prstGeom prst="trapezoid">
              <a:avLst>
                <a:gd name="adj" fmla="val 195829"/>
              </a:avLst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8086724" y="179959"/>
              <a:ext cx="1057275" cy="451017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/>
            <p:cNvSpPr txBox="1"/>
            <p:nvPr userDrawn="1"/>
          </p:nvSpPr>
          <p:spPr bwMode="auto">
            <a:xfrm>
              <a:off x="8086723" y="297745"/>
              <a:ext cx="994767" cy="21544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INTRODUCTION</a:t>
              </a:r>
            </a:p>
          </p:txBody>
        </p:sp>
        <p:sp>
          <p:nvSpPr>
            <p:cNvPr id="15" name="Trapezoid 14"/>
            <p:cNvSpPr/>
            <p:nvPr userDrawn="1"/>
          </p:nvSpPr>
          <p:spPr>
            <a:xfrm rot="10800000" flipV="1">
              <a:off x="6028771" y="179959"/>
              <a:ext cx="1995642" cy="451017"/>
            </a:xfrm>
            <a:prstGeom prst="trapezoid">
              <a:avLst>
                <a:gd name="adj" fmla="val 195829"/>
              </a:avLst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179959"/>
              <a:ext cx="7048499" cy="451018"/>
            </a:xfrm>
            <a:prstGeom prst="rect">
              <a:avLst/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ext Placeholder 30"/>
          <p:cNvSpPr>
            <a:spLocks noGrp="1"/>
          </p:cNvSpPr>
          <p:nvPr>
            <p:ph type="body" sz="quarter" idx="11"/>
          </p:nvPr>
        </p:nvSpPr>
        <p:spPr>
          <a:xfrm>
            <a:off x="0" y="211347"/>
            <a:ext cx="6416588" cy="396000"/>
          </a:xfrm>
          <a:noFill/>
          <a:ln>
            <a:noFill/>
          </a:ln>
        </p:spPr>
        <p:txBody>
          <a:bodyPr anchor="ctr"/>
          <a:lstStyle>
            <a:lvl1pPr marL="176213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 bwMode="auto">
          <a:xfrm>
            <a:off x="665749" y="988259"/>
            <a:ext cx="7748335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0" i="0" u="none" strike="noStrike" kern="1200" baseline="0" dirty="0">
                <a:solidFill>
                  <a:srgbClr val="00606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“</a:t>
            </a:r>
            <a:r>
              <a:rPr lang="en-US" sz="1600" b="0" i="1" u="none" strike="noStrike" kern="1200" baseline="0" dirty="0">
                <a:solidFill>
                  <a:srgbClr val="00606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addressing the efficient use of energy and resources in industrial processes</a:t>
            </a:r>
            <a:r>
              <a:rPr lang="en-US" sz="1600" b="0" i="0" u="none" strike="noStrike" kern="1200" baseline="0" dirty="0">
                <a:solidFill>
                  <a:srgbClr val="00606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”</a:t>
            </a:r>
            <a:endParaRPr lang="en-GB" sz="1600" b="0" dirty="0">
              <a:solidFill>
                <a:srgbClr val="006060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502443" y="1684095"/>
            <a:ext cx="3272400" cy="2157987"/>
          </a:xfrm>
          <a:ln>
            <a:noFill/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2522622" y="4169631"/>
            <a:ext cx="770021" cy="2157986"/>
          </a:xfrm>
          <a:solidFill>
            <a:srgbClr val="005454"/>
          </a:solidFill>
          <a:ln>
            <a:solidFill>
              <a:srgbClr val="008080"/>
            </a:solidFill>
          </a:ln>
          <a:effectLst/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3292643" y="4169628"/>
            <a:ext cx="3272400" cy="2157987"/>
          </a:xfrm>
          <a:ln>
            <a:noFill/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106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ra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97833" y="951838"/>
            <a:ext cx="7748336" cy="5665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143000" indent="-228600">
              <a:buFont typeface="Arial" panose="020B0604020202020204" pitchFamily="34" charset="0"/>
              <a:buChar char="•"/>
              <a:defRPr sz="1800"/>
            </a:lvl3pPr>
            <a:lvl4pPr marL="1600200" indent="-228600">
              <a:buFont typeface="Arial" panose="020B0604020202020204" pitchFamily="34" charset="0"/>
              <a:buChar char="•"/>
              <a:defRPr sz="1600"/>
            </a:lvl4pPr>
            <a:lvl5pPr marL="2057400" indent="-22860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179958"/>
            <a:ext cx="9143999" cy="451019"/>
            <a:chOff x="0" y="179958"/>
            <a:chExt cx="9143999" cy="451019"/>
          </a:xfrm>
        </p:grpSpPr>
        <p:sp>
          <p:nvSpPr>
            <p:cNvPr id="17" name="Trapezoid 16"/>
            <p:cNvSpPr/>
            <p:nvPr userDrawn="1"/>
          </p:nvSpPr>
          <p:spPr>
            <a:xfrm rot="10800000">
              <a:off x="7178035" y="179958"/>
              <a:ext cx="1932030" cy="451017"/>
            </a:xfrm>
            <a:prstGeom prst="trapezoid">
              <a:avLst>
                <a:gd name="adj" fmla="val 195829"/>
              </a:avLst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8086724" y="179959"/>
              <a:ext cx="1057275" cy="451017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/>
            <p:cNvSpPr txBox="1"/>
            <p:nvPr userDrawn="1"/>
          </p:nvSpPr>
          <p:spPr bwMode="auto">
            <a:xfrm>
              <a:off x="8086723" y="236190"/>
              <a:ext cx="994767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EXTRA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SLIDES</a:t>
              </a:r>
            </a:p>
          </p:txBody>
        </p:sp>
        <p:sp>
          <p:nvSpPr>
            <p:cNvPr id="20" name="Trapezoid 19"/>
            <p:cNvSpPr/>
            <p:nvPr userDrawn="1"/>
          </p:nvSpPr>
          <p:spPr>
            <a:xfrm rot="10800000" flipV="1">
              <a:off x="6028771" y="179959"/>
              <a:ext cx="1995642" cy="451017"/>
            </a:xfrm>
            <a:prstGeom prst="trapezoid">
              <a:avLst>
                <a:gd name="adj" fmla="val 195829"/>
              </a:avLst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179959"/>
              <a:ext cx="7048499" cy="451018"/>
            </a:xfrm>
            <a:prstGeom prst="rect">
              <a:avLst/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Text Placeholder 30"/>
          <p:cNvSpPr>
            <a:spLocks noGrp="1"/>
          </p:cNvSpPr>
          <p:nvPr>
            <p:ph type="body" sz="quarter" idx="11"/>
          </p:nvPr>
        </p:nvSpPr>
        <p:spPr>
          <a:xfrm>
            <a:off x="0" y="211347"/>
            <a:ext cx="6416588" cy="396000"/>
          </a:xfrm>
          <a:noFill/>
          <a:ln>
            <a:noFill/>
          </a:ln>
        </p:spPr>
        <p:txBody>
          <a:bodyPr anchor="ctr"/>
          <a:lstStyle>
            <a:lvl1pPr marL="176213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026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0" y="630303"/>
            <a:ext cx="9144000" cy="296779"/>
          </a:xfrm>
          <a:noFill/>
        </p:spPr>
        <p:txBody>
          <a:bodyPr anchor="ctr"/>
          <a:lstStyle>
            <a:lvl1pPr marL="360363" indent="0">
              <a:buNone/>
              <a:defRPr sz="1800">
                <a:solidFill>
                  <a:srgbClr val="00808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97833" y="951838"/>
            <a:ext cx="7748336" cy="5665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143000" indent="-228600">
              <a:buFont typeface="Arial" panose="020B0604020202020204" pitchFamily="34" charset="0"/>
              <a:buChar char="•"/>
              <a:defRPr sz="1800"/>
            </a:lvl3pPr>
            <a:lvl4pPr marL="1600200" indent="-228600">
              <a:buFont typeface="Arial" panose="020B0604020202020204" pitchFamily="34" charset="0"/>
              <a:buChar char="•"/>
              <a:defRPr sz="1600"/>
            </a:lvl4pPr>
            <a:lvl5pPr marL="2057400" indent="-22860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924382"/>
            <a:ext cx="9144000" cy="3600"/>
          </a:xfrm>
          <a:solidFill>
            <a:srgbClr val="008080"/>
          </a:solidFill>
          <a:ln>
            <a:solidFill>
              <a:srgbClr val="008080"/>
            </a:solidFill>
          </a:ln>
        </p:spPr>
        <p:txBody>
          <a:bodyPr/>
          <a:lstStyle>
            <a:lvl1pPr marL="0" indent="0">
              <a:buNone/>
              <a:defRPr sz="500"/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79958"/>
            <a:ext cx="9143999" cy="451019"/>
            <a:chOff x="0" y="179958"/>
            <a:chExt cx="9143999" cy="451019"/>
          </a:xfrm>
        </p:grpSpPr>
        <p:sp>
          <p:nvSpPr>
            <p:cNvPr id="10" name="Trapezoid 9"/>
            <p:cNvSpPr/>
            <p:nvPr userDrawn="1"/>
          </p:nvSpPr>
          <p:spPr>
            <a:xfrm rot="10800000">
              <a:off x="7178035" y="179958"/>
              <a:ext cx="1932030" cy="451017"/>
            </a:xfrm>
            <a:prstGeom prst="trapezoid">
              <a:avLst>
                <a:gd name="adj" fmla="val 195829"/>
              </a:avLst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8086724" y="179959"/>
              <a:ext cx="1057275" cy="451017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rapezoid 13"/>
            <p:cNvSpPr/>
            <p:nvPr userDrawn="1"/>
          </p:nvSpPr>
          <p:spPr>
            <a:xfrm rot="10800000" flipV="1">
              <a:off x="6028771" y="179959"/>
              <a:ext cx="1995642" cy="451017"/>
            </a:xfrm>
            <a:prstGeom prst="trapezoid">
              <a:avLst>
                <a:gd name="adj" fmla="val 195829"/>
              </a:avLst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0" y="179959"/>
              <a:ext cx="7048499" cy="451018"/>
            </a:xfrm>
            <a:prstGeom prst="rect">
              <a:avLst/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 Placeholder 30"/>
          <p:cNvSpPr>
            <a:spLocks noGrp="1"/>
          </p:cNvSpPr>
          <p:nvPr>
            <p:ph type="body" sz="quarter" idx="11"/>
          </p:nvPr>
        </p:nvSpPr>
        <p:spPr>
          <a:xfrm>
            <a:off x="0" y="211347"/>
            <a:ext cx="6416588" cy="396000"/>
          </a:xfrm>
          <a:noFill/>
          <a:ln>
            <a:noFill/>
          </a:ln>
        </p:spPr>
        <p:txBody>
          <a:bodyPr anchor="ctr"/>
          <a:lstStyle>
            <a:lvl1pPr marL="176213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224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0" y="627603"/>
            <a:ext cx="9144000" cy="296779"/>
          </a:xfrm>
          <a:noFill/>
          <a:ln>
            <a:noFill/>
          </a:ln>
        </p:spPr>
        <p:txBody>
          <a:bodyPr anchor="ctr"/>
          <a:lstStyle>
            <a:lvl1pPr marL="360363" indent="0">
              <a:buNone/>
              <a:defRPr sz="1800">
                <a:solidFill>
                  <a:srgbClr val="00808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97833" y="951838"/>
            <a:ext cx="7748336" cy="5665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143000" indent="-228600">
              <a:buFont typeface="Arial" panose="020B0604020202020204" pitchFamily="34" charset="0"/>
              <a:buChar char="•"/>
              <a:defRPr sz="1800"/>
            </a:lvl3pPr>
            <a:lvl4pPr marL="1600200" indent="-228600">
              <a:buFont typeface="Arial" panose="020B0604020202020204" pitchFamily="34" charset="0"/>
              <a:buChar char="•"/>
              <a:defRPr sz="1600"/>
            </a:lvl4pPr>
            <a:lvl5pPr marL="2057400" indent="-22860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924382"/>
            <a:ext cx="9144000" cy="3600"/>
          </a:xfrm>
          <a:solidFill>
            <a:srgbClr val="008080"/>
          </a:solidFill>
          <a:ln>
            <a:solidFill>
              <a:srgbClr val="008080"/>
            </a:solidFill>
          </a:ln>
        </p:spPr>
        <p:txBody>
          <a:bodyPr/>
          <a:lstStyle>
            <a:lvl1pPr marL="0" indent="0">
              <a:buNone/>
              <a:defRPr sz="500"/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79958"/>
            <a:ext cx="9143999" cy="451019"/>
            <a:chOff x="0" y="179958"/>
            <a:chExt cx="9143999" cy="451019"/>
          </a:xfrm>
        </p:grpSpPr>
        <p:sp>
          <p:nvSpPr>
            <p:cNvPr id="10" name="Trapezoid 9"/>
            <p:cNvSpPr/>
            <p:nvPr userDrawn="1"/>
          </p:nvSpPr>
          <p:spPr>
            <a:xfrm rot="10800000">
              <a:off x="7178035" y="179958"/>
              <a:ext cx="1932030" cy="451017"/>
            </a:xfrm>
            <a:prstGeom prst="trapezoid">
              <a:avLst>
                <a:gd name="adj" fmla="val 195829"/>
              </a:avLst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8086724" y="179959"/>
              <a:ext cx="1057275" cy="451017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rapezoid 13"/>
            <p:cNvSpPr/>
            <p:nvPr userDrawn="1"/>
          </p:nvSpPr>
          <p:spPr>
            <a:xfrm rot="10800000" flipV="1">
              <a:off x="6028771" y="179959"/>
              <a:ext cx="1995642" cy="451017"/>
            </a:xfrm>
            <a:prstGeom prst="trapezoid">
              <a:avLst>
                <a:gd name="adj" fmla="val 195829"/>
              </a:avLst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0" y="179959"/>
              <a:ext cx="7048499" cy="451018"/>
            </a:xfrm>
            <a:prstGeom prst="rect">
              <a:avLst/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 Placeholder 30"/>
          <p:cNvSpPr>
            <a:spLocks noGrp="1"/>
          </p:cNvSpPr>
          <p:nvPr>
            <p:ph type="body" sz="quarter" idx="11"/>
          </p:nvPr>
        </p:nvSpPr>
        <p:spPr>
          <a:xfrm>
            <a:off x="0" y="211347"/>
            <a:ext cx="6416588" cy="396000"/>
          </a:xfrm>
          <a:noFill/>
          <a:ln>
            <a:noFill/>
          </a:ln>
        </p:spPr>
        <p:txBody>
          <a:bodyPr anchor="ctr"/>
          <a:lstStyle>
            <a:lvl1pPr marL="176213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662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97833" y="951838"/>
            <a:ext cx="7748336" cy="5665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143000" indent="-228600">
              <a:buFont typeface="Arial" panose="020B0604020202020204" pitchFamily="34" charset="0"/>
              <a:buChar char="•"/>
              <a:defRPr sz="1800"/>
            </a:lvl3pPr>
            <a:lvl4pPr marL="1600200" indent="-228600">
              <a:buFont typeface="Arial" panose="020B0604020202020204" pitchFamily="34" charset="0"/>
              <a:buChar char="•"/>
              <a:defRPr sz="1600"/>
            </a:lvl4pPr>
            <a:lvl5pPr marL="2057400" indent="-22860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0" y="630303"/>
            <a:ext cx="9144000" cy="296779"/>
          </a:xfrm>
          <a:noFill/>
          <a:ln>
            <a:noFill/>
          </a:ln>
        </p:spPr>
        <p:txBody>
          <a:bodyPr anchor="ctr"/>
          <a:lstStyle>
            <a:lvl1pPr marL="360363" indent="0">
              <a:buNone/>
              <a:defRPr sz="1800">
                <a:solidFill>
                  <a:srgbClr val="00808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924382"/>
            <a:ext cx="9144000" cy="3600"/>
          </a:xfrm>
          <a:solidFill>
            <a:srgbClr val="008080"/>
          </a:solidFill>
          <a:ln>
            <a:solidFill>
              <a:srgbClr val="008080"/>
            </a:solidFill>
          </a:ln>
        </p:spPr>
        <p:txBody>
          <a:bodyPr/>
          <a:lstStyle>
            <a:lvl1pPr marL="0" indent="0">
              <a:buNone/>
              <a:defRPr sz="500"/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79958"/>
            <a:ext cx="9143999" cy="451019"/>
            <a:chOff x="0" y="179958"/>
            <a:chExt cx="9143999" cy="451019"/>
          </a:xfrm>
        </p:grpSpPr>
        <p:sp>
          <p:nvSpPr>
            <p:cNvPr id="10" name="Trapezoid 9"/>
            <p:cNvSpPr/>
            <p:nvPr userDrawn="1"/>
          </p:nvSpPr>
          <p:spPr>
            <a:xfrm rot="10800000">
              <a:off x="7178035" y="179958"/>
              <a:ext cx="1932030" cy="451017"/>
            </a:xfrm>
            <a:prstGeom prst="trapezoid">
              <a:avLst>
                <a:gd name="adj" fmla="val 195829"/>
              </a:avLst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8086724" y="179959"/>
              <a:ext cx="1057275" cy="451017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rapezoid 12"/>
            <p:cNvSpPr/>
            <p:nvPr userDrawn="1"/>
          </p:nvSpPr>
          <p:spPr>
            <a:xfrm rot="10800000" flipV="1">
              <a:off x="6028771" y="179959"/>
              <a:ext cx="1995642" cy="451017"/>
            </a:xfrm>
            <a:prstGeom prst="trapezoid">
              <a:avLst>
                <a:gd name="adj" fmla="val 195829"/>
              </a:avLst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0" y="179959"/>
              <a:ext cx="7048499" cy="451018"/>
            </a:xfrm>
            <a:prstGeom prst="rect">
              <a:avLst/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 Placeholder 30"/>
          <p:cNvSpPr>
            <a:spLocks noGrp="1"/>
          </p:cNvSpPr>
          <p:nvPr>
            <p:ph type="body" sz="quarter" idx="11"/>
          </p:nvPr>
        </p:nvSpPr>
        <p:spPr>
          <a:xfrm>
            <a:off x="0" y="211347"/>
            <a:ext cx="6416588" cy="396000"/>
          </a:xfrm>
          <a:noFill/>
          <a:ln>
            <a:noFill/>
          </a:ln>
        </p:spPr>
        <p:txBody>
          <a:bodyPr anchor="ctr"/>
          <a:lstStyle>
            <a:lvl1pPr marL="176213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618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97833" y="951839"/>
            <a:ext cx="770021" cy="1189783"/>
          </a:xfrm>
          <a:solidFill>
            <a:srgbClr val="005454"/>
          </a:solidFill>
          <a:ln>
            <a:solidFill>
              <a:srgbClr val="008080"/>
            </a:solidFill>
          </a:ln>
          <a:effectLst/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467854" y="951836"/>
            <a:ext cx="6978315" cy="1189784"/>
          </a:xfrm>
          <a:ln>
            <a:solidFill>
              <a:srgbClr val="008080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97833" y="2174912"/>
            <a:ext cx="7748336" cy="395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143000" indent="-228600">
              <a:buFont typeface="Arial" panose="020B0604020202020204" pitchFamily="34" charset="0"/>
              <a:buChar char="•"/>
              <a:defRPr sz="1800"/>
            </a:lvl3pPr>
            <a:lvl4pPr marL="1600200" indent="-228600">
              <a:buFont typeface="Arial" panose="020B0604020202020204" pitchFamily="34" charset="0"/>
              <a:buChar char="•"/>
              <a:defRPr sz="1600"/>
            </a:lvl4pPr>
            <a:lvl5pPr marL="2057400" indent="-22860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79958"/>
            <a:ext cx="9143999" cy="451019"/>
            <a:chOff x="0" y="179958"/>
            <a:chExt cx="9143999" cy="451019"/>
          </a:xfrm>
        </p:grpSpPr>
        <p:sp>
          <p:nvSpPr>
            <p:cNvPr id="8" name="Trapezoid 7"/>
            <p:cNvSpPr/>
            <p:nvPr userDrawn="1"/>
          </p:nvSpPr>
          <p:spPr>
            <a:xfrm rot="10800000">
              <a:off x="7178035" y="179958"/>
              <a:ext cx="1932030" cy="451017"/>
            </a:xfrm>
            <a:prstGeom prst="trapezoid">
              <a:avLst>
                <a:gd name="adj" fmla="val 195829"/>
              </a:avLst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8086724" y="179959"/>
              <a:ext cx="1057275" cy="451017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rapezoid 11"/>
            <p:cNvSpPr/>
            <p:nvPr userDrawn="1"/>
          </p:nvSpPr>
          <p:spPr>
            <a:xfrm rot="10800000" flipV="1">
              <a:off x="6028771" y="179959"/>
              <a:ext cx="1995642" cy="451017"/>
            </a:xfrm>
            <a:prstGeom prst="trapezoid">
              <a:avLst>
                <a:gd name="adj" fmla="val 195829"/>
              </a:avLst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0" y="179959"/>
              <a:ext cx="7048499" cy="451018"/>
            </a:xfrm>
            <a:prstGeom prst="rect">
              <a:avLst/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ext Placeholder 30"/>
          <p:cNvSpPr>
            <a:spLocks noGrp="1"/>
          </p:cNvSpPr>
          <p:nvPr>
            <p:ph type="body" sz="quarter" idx="11"/>
          </p:nvPr>
        </p:nvSpPr>
        <p:spPr>
          <a:xfrm>
            <a:off x="0" y="211347"/>
            <a:ext cx="6416588" cy="396000"/>
          </a:xfrm>
          <a:noFill/>
          <a:ln>
            <a:noFill/>
          </a:ln>
        </p:spPr>
        <p:txBody>
          <a:bodyPr anchor="ctr"/>
          <a:lstStyle>
            <a:lvl1pPr marL="176213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Box 16"/>
          <p:cNvSpPr txBox="1"/>
          <p:nvPr userDrawn="1"/>
        </p:nvSpPr>
        <p:spPr bwMode="auto">
          <a:xfrm>
            <a:off x="697833" y="6161376"/>
            <a:ext cx="7747200" cy="7200"/>
          </a:xfrm>
          <a:prstGeom prst="rect">
            <a:avLst/>
          </a:prstGeom>
          <a:solidFill>
            <a:srgbClr val="005454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97833" y="6201868"/>
            <a:ext cx="7747200" cy="427532"/>
          </a:xfrm>
        </p:spPr>
        <p:txBody>
          <a:bodyPr/>
          <a:lstStyle>
            <a:lvl1pPr marL="0" indent="0">
              <a:buNone/>
              <a:defRPr sz="1050"/>
            </a:lvl1pPr>
            <a:lvl2pPr marL="457200" indent="0">
              <a:buNone/>
              <a:defRPr sz="1050"/>
            </a:lvl2pPr>
            <a:lvl3pPr marL="914400" indent="0"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1923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99048" y="1684099"/>
            <a:ext cx="770021" cy="2157985"/>
          </a:xfrm>
          <a:solidFill>
            <a:srgbClr val="005454"/>
          </a:solidFill>
          <a:ln>
            <a:solidFill>
              <a:srgbClr val="008080"/>
            </a:solidFill>
          </a:ln>
          <a:effectLst/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69070" y="1684095"/>
            <a:ext cx="3272400" cy="2157987"/>
          </a:xfrm>
          <a:ln>
            <a:noFill/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732422" y="1684098"/>
            <a:ext cx="770021" cy="2157986"/>
          </a:xfrm>
          <a:solidFill>
            <a:srgbClr val="005454"/>
          </a:solidFill>
          <a:ln>
            <a:solidFill>
              <a:srgbClr val="008080"/>
            </a:solidFill>
          </a:ln>
          <a:effectLst/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179958"/>
            <a:ext cx="9143999" cy="451019"/>
            <a:chOff x="0" y="179958"/>
            <a:chExt cx="9143999" cy="451019"/>
          </a:xfrm>
        </p:grpSpPr>
        <p:sp>
          <p:nvSpPr>
            <p:cNvPr id="12" name="Trapezoid 11"/>
            <p:cNvSpPr/>
            <p:nvPr userDrawn="1"/>
          </p:nvSpPr>
          <p:spPr>
            <a:xfrm rot="10800000">
              <a:off x="7178035" y="179958"/>
              <a:ext cx="1932030" cy="451017"/>
            </a:xfrm>
            <a:prstGeom prst="trapezoid">
              <a:avLst>
                <a:gd name="adj" fmla="val 195829"/>
              </a:avLst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8086724" y="179959"/>
              <a:ext cx="1057275" cy="451017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/>
            <p:cNvSpPr txBox="1"/>
            <p:nvPr userDrawn="1"/>
          </p:nvSpPr>
          <p:spPr bwMode="auto">
            <a:xfrm>
              <a:off x="8086723" y="297745"/>
              <a:ext cx="994767" cy="21544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INTRODUCTION</a:t>
              </a:r>
            </a:p>
          </p:txBody>
        </p:sp>
        <p:sp>
          <p:nvSpPr>
            <p:cNvPr id="15" name="Trapezoid 14"/>
            <p:cNvSpPr/>
            <p:nvPr userDrawn="1"/>
          </p:nvSpPr>
          <p:spPr>
            <a:xfrm rot="10800000" flipV="1">
              <a:off x="6028771" y="179959"/>
              <a:ext cx="1995642" cy="451017"/>
            </a:xfrm>
            <a:prstGeom prst="trapezoid">
              <a:avLst>
                <a:gd name="adj" fmla="val 195829"/>
              </a:avLst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179959"/>
              <a:ext cx="7048499" cy="451018"/>
            </a:xfrm>
            <a:prstGeom prst="rect">
              <a:avLst/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ext Placeholder 30"/>
          <p:cNvSpPr>
            <a:spLocks noGrp="1"/>
          </p:cNvSpPr>
          <p:nvPr>
            <p:ph type="body" sz="quarter" idx="11"/>
          </p:nvPr>
        </p:nvSpPr>
        <p:spPr>
          <a:xfrm>
            <a:off x="0" y="211347"/>
            <a:ext cx="6416588" cy="396000"/>
          </a:xfrm>
          <a:noFill/>
          <a:ln>
            <a:noFill/>
          </a:ln>
        </p:spPr>
        <p:txBody>
          <a:bodyPr anchor="ctr"/>
          <a:lstStyle>
            <a:lvl1pPr marL="176213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 bwMode="auto">
          <a:xfrm>
            <a:off x="665749" y="988259"/>
            <a:ext cx="7748335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0" i="0" u="none" strike="noStrike" kern="1200" baseline="0" dirty="0">
                <a:solidFill>
                  <a:srgbClr val="00606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“</a:t>
            </a:r>
            <a:r>
              <a:rPr lang="en-US" sz="1600" b="0" i="1" u="none" strike="noStrike" kern="1200" baseline="0" dirty="0">
                <a:solidFill>
                  <a:srgbClr val="00606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addressing the efficient use of energy and resources in industrial processes</a:t>
            </a:r>
            <a:r>
              <a:rPr lang="en-US" sz="1600" b="0" i="0" u="none" strike="noStrike" kern="1200" baseline="0" dirty="0">
                <a:solidFill>
                  <a:srgbClr val="00606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”</a:t>
            </a:r>
            <a:endParaRPr lang="en-GB" sz="1600" b="0" dirty="0">
              <a:solidFill>
                <a:srgbClr val="006060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502443" y="1684095"/>
            <a:ext cx="3272400" cy="2157987"/>
          </a:xfrm>
          <a:ln>
            <a:noFill/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2522622" y="4169631"/>
            <a:ext cx="770021" cy="2157986"/>
          </a:xfrm>
          <a:solidFill>
            <a:srgbClr val="005454"/>
          </a:solidFill>
          <a:ln>
            <a:solidFill>
              <a:srgbClr val="008080"/>
            </a:solidFill>
          </a:ln>
          <a:effectLst/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3292643" y="4169628"/>
            <a:ext cx="3272400" cy="2157987"/>
          </a:xfrm>
          <a:ln>
            <a:noFill/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141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ra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97833" y="951838"/>
            <a:ext cx="7748336" cy="5665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143000" indent="-228600">
              <a:buFont typeface="Arial" panose="020B0604020202020204" pitchFamily="34" charset="0"/>
              <a:buChar char="•"/>
              <a:defRPr sz="1800"/>
            </a:lvl3pPr>
            <a:lvl4pPr marL="1600200" indent="-228600">
              <a:buFont typeface="Arial" panose="020B0604020202020204" pitchFamily="34" charset="0"/>
              <a:buChar char="•"/>
              <a:defRPr sz="1600"/>
            </a:lvl4pPr>
            <a:lvl5pPr marL="2057400" indent="-22860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179958"/>
            <a:ext cx="9143999" cy="451019"/>
            <a:chOff x="0" y="179958"/>
            <a:chExt cx="9143999" cy="451019"/>
          </a:xfrm>
        </p:grpSpPr>
        <p:sp>
          <p:nvSpPr>
            <p:cNvPr id="17" name="Trapezoid 16"/>
            <p:cNvSpPr/>
            <p:nvPr userDrawn="1"/>
          </p:nvSpPr>
          <p:spPr>
            <a:xfrm rot="10800000">
              <a:off x="7178035" y="179958"/>
              <a:ext cx="1932030" cy="451017"/>
            </a:xfrm>
            <a:prstGeom prst="trapezoid">
              <a:avLst>
                <a:gd name="adj" fmla="val 195829"/>
              </a:avLst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8086724" y="179959"/>
              <a:ext cx="1057275" cy="451017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/>
            <p:cNvSpPr txBox="1"/>
            <p:nvPr userDrawn="1"/>
          </p:nvSpPr>
          <p:spPr bwMode="auto">
            <a:xfrm>
              <a:off x="8086723" y="236190"/>
              <a:ext cx="994767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EXTRA</a:t>
              </a:r>
            </a:p>
            <a:p>
              <a:pPr algn="ctr"/>
              <a:r>
                <a:rPr lang="en-GB" sz="800" dirty="0">
                  <a:solidFill>
                    <a:schemeClr val="bg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SLIDES</a:t>
              </a:r>
            </a:p>
          </p:txBody>
        </p:sp>
        <p:sp>
          <p:nvSpPr>
            <p:cNvPr id="20" name="Trapezoid 19"/>
            <p:cNvSpPr/>
            <p:nvPr userDrawn="1"/>
          </p:nvSpPr>
          <p:spPr>
            <a:xfrm rot="10800000" flipV="1">
              <a:off x="6028771" y="179959"/>
              <a:ext cx="1995642" cy="451017"/>
            </a:xfrm>
            <a:prstGeom prst="trapezoid">
              <a:avLst>
                <a:gd name="adj" fmla="val 195829"/>
              </a:avLst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179959"/>
              <a:ext cx="7048499" cy="451018"/>
            </a:xfrm>
            <a:prstGeom prst="rect">
              <a:avLst/>
            </a:prstGeom>
            <a:solidFill>
              <a:srgbClr val="0054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Text Placeholder 30"/>
          <p:cNvSpPr>
            <a:spLocks noGrp="1"/>
          </p:cNvSpPr>
          <p:nvPr>
            <p:ph type="body" sz="quarter" idx="11"/>
          </p:nvPr>
        </p:nvSpPr>
        <p:spPr>
          <a:xfrm>
            <a:off x="0" y="211347"/>
            <a:ext cx="6416588" cy="396000"/>
          </a:xfrm>
          <a:noFill/>
          <a:ln>
            <a:noFill/>
          </a:ln>
        </p:spPr>
        <p:txBody>
          <a:bodyPr anchor="ctr"/>
          <a:lstStyle>
            <a:lvl1pPr marL="176213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370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4633" y="2234500"/>
            <a:ext cx="7560000" cy="506121"/>
          </a:xfrm>
          <a:noFill/>
          <a:ln>
            <a:noFill/>
          </a:ln>
        </p:spPr>
        <p:txBody>
          <a:bodyPr/>
          <a:lstStyle>
            <a:lvl1pPr marL="0" indent="0" algn="ctr">
              <a:defRPr sz="2400" b="0">
                <a:solidFill>
                  <a:srgbClr val="005454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/>
          <p:cNvSpPr txBox="1"/>
          <p:nvPr userDrawn="1"/>
        </p:nvSpPr>
        <p:spPr bwMode="auto">
          <a:xfrm>
            <a:off x="4353266" y="708909"/>
            <a:ext cx="862737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327433" y="1082258"/>
            <a:ext cx="914400" cy="914400"/>
          </a:xfrm>
          <a:solidFill>
            <a:srgbClr val="005454"/>
          </a:solidFill>
          <a:ln>
            <a:solidFill>
              <a:srgbClr val="008080"/>
            </a:solidFill>
          </a:ln>
          <a:effectLst/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004633" y="2181730"/>
            <a:ext cx="7560000" cy="18000"/>
          </a:xfrm>
          <a:prstGeom prst="rect">
            <a:avLst/>
          </a:prstGeom>
          <a:solidFill>
            <a:srgbClr val="005454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004633" y="2775392"/>
            <a:ext cx="7560000" cy="18000"/>
          </a:xfrm>
          <a:prstGeom prst="rect">
            <a:avLst/>
          </a:prstGeom>
          <a:solidFill>
            <a:srgbClr val="005454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004633" y="3513230"/>
            <a:ext cx="7560000" cy="2132473"/>
          </a:xfrm>
        </p:spPr>
        <p:txBody>
          <a:bodyPr/>
          <a:lstStyle>
            <a:lvl1pPr marL="0" indent="0">
              <a:buNone/>
              <a:defRPr sz="1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1004633" y="5727031"/>
            <a:ext cx="7560000" cy="906379"/>
          </a:xfrm>
        </p:spPr>
        <p:txBody>
          <a:bodyPr/>
          <a:lstStyle>
            <a:lvl1pPr marL="0" indent="0" algn="just">
              <a:buNone/>
              <a:defRPr sz="9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04633" y="2824894"/>
            <a:ext cx="7560000" cy="652471"/>
          </a:xfrm>
          <a:ln w="6350">
            <a:solidFill>
              <a:srgbClr val="005454"/>
            </a:solidFill>
          </a:ln>
        </p:spPr>
        <p:txBody>
          <a:bodyPr/>
          <a:lstStyle>
            <a:lvl1pPr marL="0" indent="0">
              <a:buNone/>
              <a:defRPr sz="1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004633" y="5681568"/>
            <a:ext cx="7560000" cy="7200"/>
          </a:xfrm>
          <a:prstGeom prst="rect">
            <a:avLst/>
          </a:prstGeom>
          <a:solidFill>
            <a:srgbClr val="005454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209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auto">
          <a:xfrm>
            <a:off x="1004633" y="2181730"/>
            <a:ext cx="7560000" cy="1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004633" y="2775392"/>
            <a:ext cx="7560000" cy="1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1004633" y="2217561"/>
            <a:ext cx="7560000" cy="540000"/>
          </a:xfrm>
          <a:prstGeom prst="rect">
            <a:avLst/>
          </a:prstGeom>
          <a:solidFill>
            <a:srgbClr val="006060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69931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64168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00808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7517" y="1050758"/>
            <a:ext cx="7988968" cy="507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13" name="Rectangle 6"/>
          <p:cNvSpPr txBox="1">
            <a:spLocks noChangeArrowheads="1"/>
          </p:cNvSpPr>
          <p:nvPr/>
        </p:nvSpPr>
        <p:spPr bwMode="auto">
          <a:xfrm>
            <a:off x="8382000" y="6678000"/>
            <a:ext cx="762000" cy="1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0"/>
          <a:lstStyle>
            <a:lvl1pPr algn="r">
              <a:defRPr sz="1200"/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431CBA00-FB36-4CE9-A336-3EDEF629290C}" type="slidenum">
              <a:rPr lang="en-US" sz="1200" b="1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sz="1200" b="1" dirty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/52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41C64BDC-F0A2-4110-BE03-D23A9265AD5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95600" y="6678000"/>
            <a:ext cx="3124200" cy="180000"/>
          </a:xfrm>
          <a:prstGeom prst="rect">
            <a:avLst/>
          </a:prstGeom>
          <a:solidFill>
            <a:srgbClr val="006060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en-US" sz="1100" dirty="0">
              <a:solidFill>
                <a:schemeClr val="bg1"/>
              </a:solidFill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A577323-99C2-40AD-BDDC-46BB47CD130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678000"/>
            <a:ext cx="2895600" cy="180000"/>
          </a:xfrm>
          <a:prstGeom prst="rect">
            <a:avLst/>
          </a:prstGeom>
          <a:solidFill>
            <a:srgbClr val="005454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100" b="1" dirty="0" err="1">
                <a:solidFill>
                  <a:schemeClr val="bg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Zhichuan</a:t>
            </a:r>
            <a:r>
              <a:rPr lang="en-US" altLang="en-US" sz="1100" b="0" dirty="0">
                <a:solidFill>
                  <a:schemeClr val="bg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 </a:t>
            </a:r>
            <a:r>
              <a:rPr lang="en-US" altLang="en-US" sz="1100" b="1" dirty="0">
                <a:solidFill>
                  <a:schemeClr val="bg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MA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BBBF7C82-295C-4AC8-969D-A93476688E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19800" y="6678000"/>
            <a:ext cx="3124200" cy="180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100" b="0" dirty="0">
                <a:solidFill>
                  <a:schemeClr val="bg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Apr 2024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8" r:id="rId3"/>
    <p:sldLayoutId id="2147483677" r:id="rId4"/>
    <p:sldLayoutId id="2147483679" r:id="rId5"/>
    <p:sldLayoutId id="2147483680" r:id="rId6"/>
    <p:sldLayoutId id="2147483682" r:id="rId7"/>
  </p:sldLayoutIdLst>
  <p:hf sldNum="0" hdr="0" dt="0"/>
  <p:txStyles>
    <p:titleStyle>
      <a:lvl1pPr marL="344488" indent="0" algn="l" defTabSz="457200" rtl="0" eaLnBrk="1" fontAlgn="base" hangingPunct="1">
        <a:spcBef>
          <a:spcPct val="0"/>
        </a:spcBef>
        <a:spcAft>
          <a:spcPct val="0"/>
        </a:spcAft>
        <a:defRPr sz="2400" b="0" kern="1200">
          <a:solidFill>
            <a:schemeClr val="bg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486879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486879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486879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48687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486879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inv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64168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00808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7517" y="1050758"/>
            <a:ext cx="7988968" cy="507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8382000" y="6678000"/>
            <a:ext cx="762000" cy="1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0"/>
          <a:lstStyle>
            <a:lvl1pPr algn="r">
              <a:defRPr sz="1200"/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431CBA00-FB36-4CE9-A336-3EDEF629290C}" type="slidenum">
              <a:rPr lang="en-US" sz="1200" b="1" smtClean="0">
                <a:solidFill>
                  <a:srgbClr val="005454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1" dirty="0">
              <a:solidFill>
                <a:srgbClr val="005454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A335CDE4-44DE-4F22-A5B1-6625C028A4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95600" y="6678000"/>
            <a:ext cx="3124200" cy="180000"/>
          </a:xfrm>
          <a:prstGeom prst="rect">
            <a:avLst/>
          </a:prstGeom>
          <a:solidFill>
            <a:srgbClr val="006060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en-US" sz="1100" dirty="0">
              <a:solidFill>
                <a:schemeClr val="bg1"/>
              </a:solidFill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A866DBDC-633C-434A-843E-46CC1042C08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678000"/>
            <a:ext cx="2895600" cy="180000"/>
          </a:xfrm>
          <a:prstGeom prst="rect">
            <a:avLst/>
          </a:prstGeom>
          <a:solidFill>
            <a:srgbClr val="005454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100" b="0" dirty="0">
                <a:solidFill>
                  <a:schemeClr val="bg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Shengyue </a:t>
            </a:r>
            <a:r>
              <a:rPr lang="en-US" altLang="en-US" sz="1100" b="1" dirty="0">
                <a:solidFill>
                  <a:schemeClr val="bg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LU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CAAB2A23-E40F-4563-AAEE-237DA6467D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19800" y="6678000"/>
            <a:ext cx="3124200" cy="180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100" b="0" dirty="0">
                <a:solidFill>
                  <a:schemeClr val="bg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Aug 2022</a:t>
            </a:r>
          </a:p>
        </p:txBody>
      </p:sp>
    </p:spTree>
    <p:extLst>
      <p:ext uri="{BB962C8B-B14F-4D97-AF65-F5344CB8AC3E}">
        <p14:creationId xmlns:p14="http://schemas.microsoft.com/office/powerpoint/2010/main" val="313821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sldNum="0" hdr="0" dt="0"/>
  <p:txStyles>
    <p:titleStyle>
      <a:lvl1pPr marL="344488" indent="0" algn="l" defTabSz="457200" rtl="0" eaLnBrk="1" fontAlgn="base" hangingPunct="1">
        <a:spcBef>
          <a:spcPct val="0"/>
        </a:spcBef>
        <a:spcAft>
          <a:spcPct val="0"/>
        </a:spcAft>
        <a:defRPr sz="2400" b="0" kern="1200">
          <a:solidFill>
            <a:schemeClr val="bg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486879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486879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486879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48687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486879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inv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64168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00808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7517" y="1050758"/>
            <a:ext cx="7988968" cy="507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295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5" r:id="rId2"/>
    <p:sldLayoutId id="2147483696" r:id="rId3"/>
  </p:sldLayoutIdLst>
  <p:hf sldNum="0" hdr="0" dt="0"/>
  <p:txStyles>
    <p:titleStyle>
      <a:lvl1pPr marL="344488" indent="0" algn="l" defTabSz="457200" rtl="0" eaLnBrk="1" fontAlgn="base" hangingPunct="1">
        <a:spcBef>
          <a:spcPct val="0"/>
        </a:spcBef>
        <a:spcAft>
          <a:spcPct val="0"/>
        </a:spcAft>
        <a:defRPr sz="2400" b="0" kern="1200">
          <a:solidFill>
            <a:schemeClr val="bg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486879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486879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486879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48687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486879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64168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00808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7517" y="1050758"/>
            <a:ext cx="7988968" cy="507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13" name="Rectangle 6"/>
          <p:cNvSpPr txBox="1">
            <a:spLocks noChangeArrowheads="1"/>
          </p:cNvSpPr>
          <p:nvPr/>
        </p:nvSpPr>
        <p:spPr bwMode="auto">
          <a:xfrm>
            <a:off x="8382000" y="6678000"/>
            <a:ext cx="762000" cy="1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0"/>
          <a:lstStyle>
            <a:lvl1pPr algn="r">
              <a:defRPr sz="1200"/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431CBA00-FB36-4CE9-A336-3EDEF629290C}" type="slidenum">
              <a:rPr lang="en-US" sz="1200" b="1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sz="1200" b="1" dirty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/52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41C64BDC-F0A2-4110-BE03-D23A9265AD5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95600" y="6678000"/>
            <a:ext cx="3124200" cy="180000"/>
          </a:xfrm>
          <a:prstGeom prst="rect">
            <a:avLst/>
          </a:prstGeom>
          <a:solidFill>
            <a:srgbClr val="006060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en-US" sz="1100" dirty="0">
              <a:solidFill>
                <a:schemeClr val="bg1"/>
              </a:solidFill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A577323-99C2-40AD-BDDC-46BB47CD130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678000"/>
            <a:ext cx="2895600" cy="180000"/>
          </a:xfrm>
          <a:prstGeom prst="rect">
            <a:avLst/>
          </a:prstGeom>
          <a:solidFill>
            <a:srgbClr val="005454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100" b="1" dirty="0" err="1">
                <a:solidFill>
                  <a:schemeClr val="bg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Zhichuan</a:t>
            </a:r>
            <a:r>
              <a:rPr lang="en-US" altLang="en-US" sz="1100" b="0" dirty="0">
                <a:solidFill>
                  <a:schemeClr val="bg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 </a:t>
            </a:r>
            <a:r>
              <a:rPr lang="en-US" altLang="en-US" sz="1100" b="1" dirty="0">
                <a:solidFill>
                  <a:schemeClr val="bg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MA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BBBF7C82-295C-4AC8-969D-A93476688E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19800" y="6678000"/>
            <a:ext cx="3124200" cy="180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100" b="0" dirty="0">
                <a:solidFill>
                  <a:schemeClr val="bg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Apr 2024</a:t>
            </a:r>
          </a:p>
        </p:txBody>
      </p:sp>
    </p:spTree>
    <p:extLst>
      <p:ext uri="{BB962C8B-B14F-4D97-AF65-F5344CB8AC3E}">
        <p14:creationId xmlns:p14="http://schemas.microsoft.com/office/powerpoint/2010/main" val="256203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hf sldNum="0" hdr="0" dt="0"/>
  <p:txStyles>
    <p:titleStyle>
      <a:lvl1pPr marL="344488" indent="0" algn="l" defTabSz="457200" rtl="0" eaLnBrk="1" fontAlgn="base" hangingPunct="1">
        <a:spcBef>
          <a:spcPct val="0"/>
        </a:spcBef>
        <a:spcAft>
          <a:spcPct val="0"/>
        </a:spcAft>
        <a:defRPr sz="2400" b="0" kern="1200">
          <a:solidFill>
            <a:schemeClr val="bg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86879"/>
          </a:solidFill>
          <a:latin typeface="Myriad Pro"/>
          <a:ea typeface="Myriad Pro"/>
          <a:cs typeface="Myriad Pro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486879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486879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486879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48687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486879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7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4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13" Type="http://schemas.openxmlformats.org/officeDocument/2006/relationships/image" Target="../media/image96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11" Type="http://schemas.openxmlformats.org/officeDocument/2006/relationships/image" Target="../media/image94.png"/><Relationship Id="rId5" Type="http://schemas.openxmlformats.org/officeDocument/2006/relationships/image" Target="../media/image90.png"/><Relationship Id="rId15" Type="http://schemas.openxmlformats.org/officeDocument/2006/relationships/image" Target="../media/image98.png"/><Relationship Id="rId10" Type="http://schemas.openxmlformats.org/officeDocument/2006/relationships/image" Target="../media/image120.png"/><Relationship Id="rId4" Type="http://schemas.openxmlformats.org/officeDocument/2006/relationships/image" Target="../media/image89.png"/><Relationship Id="rId9" Type="http://schemas.openxmlformats.org/officeDocument/2006/relationships/image" Target="../media/image17.png"/><Relationship Id="rId1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0.xml"/><Relationship Id="rId5" Type="http://schemas.openxmlformats.org/officeDocument/2006/relationships/chart" Target="../charts/chart5.xml"/><Relationship Id="rId4" Type="http://schemas.openxmlformats.org/officeDocument/2006/relationships/image" Target="../media/image4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80.png"/><Relationship Id="rId5" Type="http://schemas.openxmlformats.org/officeDocument/2006/relationships/image" Target="../media/image21.png"/><Relationship Id="rId10" Type="http://schemas.openxmlformats.org/officeDocument/2006/relationships/image" Target="../media/image210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7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8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931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/>
          <p:cNvSpPr>
            <a:spLocks noGrp="1"/>
          </p:cNvSpPr>
          <p:nvPr/>
        </p:nvSpPr>
        <p:spPr>
          <a:xfrm>
            <a:off x="0" y="630303"/>
            <a:ext cx="9144000" cy="2967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36068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Font typeface="Arial" panose="020B0604020202020204" pitchFamily="34" charset="0"/>
              <a:buNone/>
              <a:defRPr sz="1800" kern="1200">
                <a:solidFill>
                  <a:srgbClr val="00808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1" dirty="0"/>
              <a:t>Direct contribution – Material cost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935D1A64-120E-4F9C-B29F-1B866CCBCE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445" y="949325"/>
            <a:ext cx="3829685" cy="26244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665" y="2033905"/>
            <a:ext cx="2094865" cy="441325"/>
          </a:xfrm>
          <a:prstGeom prst="rect">
            <a:avLst/>
          </a:prstGeom>
        </p:spPr>
      </p:pic>
      <p:sp>
        <p:nvSpPr>
          <p:cNvPr id="3" name="TextBox 7"/>
          <p:cNvSpPr txBox="1"/>
          <p:nvPr/>
        </p:nvSpPr>
        <p:spPr bwMode="auto">
          <a:xfrm>
            <a:off x="137160" y="2632075"/>
            <a:ext cx="2430145" cy="33718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360680" indent="0" algn="ctr">
              <a:buFont typeface="Arial" panose="020B0604020202020204" pitchFamily="34" charset="0"/>
              <a:buNone/>
            </a:pPr>
            <a:r>
              <a:rPr lang="en-US" altLang="en-GB" sz="1600" b="1" i="1" dirty="0">
                <a:solidFill>
                  <a:schemeClr val="accent3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Purchasing volume </a:t>
            </a:r>
          </a:p>
        </p:txBody>
      </p:sp>
      <p:sp>
        <p:nvSpPr>
          <p:cNvPr id="4" name="TextBox 7"/>
          <p:cNvSpPr txBox="1"/>
          <p:nvPr/>
        </p:nvSpPr>
        <p:spPr bwMode="auto">
          <a:xfrm>
            <a:off x="1129665" y="3065780"/>
            <a:ext cx="3122930" cy="33718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360680" indent="0" algn="ctr">
              <a:buFont typeface="Arial" panose="020B0604020202020204" pitchFamily="34" charset="0"/>
              <a:buNone/>
            </a:pPr>
            <a:r>
              <a:rPr lang="en-US" altLang="en-GB" sz="1600" b="1" i="1" dirty="0">
                <a:solidFill>
                  <a:schemeClr val="accent3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Anuual production volume</a:t>
            </a:r>
          </a:p>
        </p:txBody>
      </p:sp>
      <p:cxnSp>
        <p:nvCxnSpPr>
          <p:cNvPr id="5" name="肘形连接符 4"/>
          <p:cNvCxnSpPr>
            <a:stCxn id="3" idx="3"/>
            <a:endCxn id="4" idx="0"/>
          </p:cNvCxnSpPr>
          <p:nvPr/>
        </p:nvCxnSpPr>
        <p:spPr>
          <a:xfrm>
            <a:off x="2567305" y="2800985"/>
            <a:ext cx="123825" cy="264795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 bwMode="auto">
          <a:xfrm>
            <a:off x="311150" y="3573780"/>
            <a:ext cx="7967345" cy="52197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646430" indent="-285750">
              <a:buFont typeface="Arial" panose="020B0604020202020204" pitchFamily="34" charset="0"/>
              <a:buChar char="•"/>
            </a:pPr>
            <a:r>
              <a:rPr lang="en-US" altLang="en-GB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Materials in R1 are </a:t>
            </a:r>
            <a:r>
              <a:rPr lang="en-US" altLang="en-GB" sz="14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custom-built materials</a:t>
            </a:r>
            <a:r>
              <a:rPr lang="en-US" altLang="en-GB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 and are only applied in factory f</a:t>
            </a:r>
            <a:r>
              <a:rPr lang="en-US" altLang="en-GB" sz="1400" b="1" i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j</a:t>
            </a:r>
            <a:r>
              <a:rPr lang="en-US" altLang="en-GB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 such as solvents of certain components. </a:t>
            </a:r>
          </a:p>
        </p:txBody>
      </p:sp>
      <p:sp>
        <p:nvSpPr>
          <p:cNvPr id="9" name="TextBox 7"/>
          <p:cNvSpPr txBox="1"/>
          <p:nvPr/>
        </p:nvSpPr>
        <p:spPr bwMode="auto">
          <a:xfrm>
            <a:off x="311150" y="4481830"/>
            <a:ext cx="7967345" cy="52197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646430" indent="-285750">
              <a:buFont typeface="Arial" panose="020B0604020202020204" pitchFamily="34" charset="0"/>
              <a:buChar char="•"/>
            </a:pPr>
            <a:r>
              <a:rPr lang="en-US" altLang="en-GB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Materials in R2 are those </a:t>
            </a:r>
            <a:r>
              <a:rPr lang="en-US" altLang="en-GB" sz="14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commonly used in certain industries</a:t>
            </a:r>
            <a:r>
              <a:rPr lang="en-US" altLang="en-GB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 such as the Nafion membranes used in the production of PEM electrolyzers.</a:t>
            </a:r>
          </a:p>
        </p:txBody>
      </p:sp>
      <p:sp>
        <p:nvSpPr>
          <p:cNvPr id="11" name="TextBox 7"/>
          <p:cNvSpPr txBox="1"/>
          <p:nvPr/>
        </p:nvSpPr>
        <p:spPr bwMode="auto">
          <a:xfrm>
            <a:off x="311150" y="5389880"/>
            <a:ext cx="7967345" cy="52197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646430" indent="-285750">
              <a:buFont typeface="Arial" panose="020B0604020202020204" pitchFamily="34" charset="0"/>
              <a:buChar char="•"/>
            </a:pPr>
            <a:r>
              <a:rPr lang="en-US" altLang="en-GB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Materials in R3 are used </a:t>
            </a:r>
            <a:r>
              <a:rPr lang="en-US" altLang="en-GB" sz="14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all around the world in all kinds of industries</a:t>
            </a:r>
            <a:r>
              <a:rPr lang="en-US" altLang="en-GB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 such as metal, so that prices are not influenced by a single factory.</a:t>
            </a:r>
          </a:p>
        </p:txBody>
      </p:sp>
      <p:sp>
        <p:nvSpPr>
          <p:cNvPr id="7" name="TextBox 7"/>
          <p:cNvSpPr txBox="1"/>
          <p:nvPr/>
        </p:nvSpPr>
        <p:spPr bwMode="auto">
          <a:xfrm>
            <a:off x="311150" y="6297930"/>
            <a:ext cx="7967345" cy="3067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646430" indent="-285750">
              <a:buFont typeface="Arial" panose="020B0604020202020204" pitchFamily="34" charset="0"/>
              <a:buChar char="•"/>
            </a:pPr>
            <a:r>
              <a:rPr lang="en-US" altLang="en-GB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Materials in R4 are </a:t>
            </a:r>
            <a:r>
              <a:rPr lang="en-US" altLang="en-GB" sz="14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rare materials</a:t>
            </a:r>
            <a:r>
              <a:rPr lang="en-US" altLang="en-GB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, the reserves of which are small and fixed.</a:t>
            </a:r>
          </a:p>
        </p:txBody>
      </p:sp>
      <p:sp>
        <p:nvSpPr>
          <p:cNvPr id="16" name="Text Placeholder 3"/>
          <p:cNvSpPr>
            <a:spLocks noGrp="1"/>
          </p:cNvSpPr>
          <p:nvPr/>
        </p:nvSpPr>
        <p:spPr>
          <a:xfrm>
            <a:off x="-1" y="211347"/>
            <a:ext cx="7139709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17653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GB" b="1" i="1" dirty="0"/>
              <a:t>Methodology</a:t>
            </a:r>
            <a:endParaRPr lang="en-GB" altLang="zh-CN" b="1" i="1" dirty="0"/>
          </a:p>
        </p:txBody>
      </p:sp>
      <p:sp>
        <p:nvSpPr>
          <p:cNvPr id="28" name="矩形 27"/>
          <p:cNvSpPr/>
          <p:nvPr/>
        </p:nvSpPr>
        <p:spPr>
          <a:xfrm>
            <a:off x="862330" y="1360805"/>
            <a:ext cx="2876550" cy="516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330" y="1412240"/>
            <a:ext cx="2886710" cy="4514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59815" y="4110137"/>
            <a:ext cx="745717" cy="307777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r>
              <a:rPr lang="en-US" altLang="zh-CN" sz="1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m=0.8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129665" y="5042952"/>
            <a:ext cx="745717" cy="307777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r>
              <a:rPr lang="en-US" altLang="zh-CN" sz="1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m=0.9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29665" y="5910997"/>
            <a:ext cx="593432" cy="307777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r>
              <a:rPr lang="en-US" altLang="zh-CN" sz="1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m=1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0585B27-51B2-4A13-A6C1-1435EC475677}"/>
              </a:ext>
            </a:extLst>
          </p:cNvPr>
          <p:cNvSpPr txBox="1"/>
          <p:nvPr/>
        </p:nvSpPr>
        <p:spPr>
          <a:xfrm>
            <a:off x="-58420" y="6446201"/>
            <a:ext cx="9202420" cy="230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Shengyue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Lu, https://infoscience.epfl.ch/record/296756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442935-6FAD-4428-B6A8-CAB1C25E1A2F}"/>
              </a:ext>
            </a:extLst>
          </p:cNvPr>
          <p:cNvSpPr txBox="1"/>
          <p:nvPr/>
        </p:nvSpPr>
        <p:spPr bwMode="auto">
          <a:xfrm>
            <a:off x="3048841" y="2010612"/>
            <a:ext cx="351378" cy="253916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[1]</a:t>
            </a:r>
            <a:endParaRPr lang="zh-CN" altLang="en-US" sz="105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Direct contribution – Energy</a:t>
            </a:r>
            <a:endParaRPr lang="zh-CN" altLang="en-US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Methodology</a:t>
            </a:r>
            <a:endParaRPr lang="zh-CN" altLang="en-US" b="1" i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F684B3A-F230-452C-A90B-DE1F6EC7000E}"/>
              </a:ext>
            </a:extLst>
          </p:cNvPr>
          <p:cNvSpPr txBox="1"/>
          <p:nvPr/>
        </p:nvSpPr>
        <p:spPr bwMode="auto">
          <a:xfrm>
            <a:off x="82296" y="1137079"/>
            <a:ext cx="914400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altLang="zh-CN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As for energy, the calculation will be much simpler. The general calculations are displayed as follows, considering the energy is fully composed of electricity.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26F0A8-063D-43F9-887D-5152E2BC4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882" y="3433213"/>
            <a:ext cx="5189988" cy="6826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DAA2680-15CC-402C-AA64-DD37E1EEE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592" y="2464667"/>
            <a:ext cx="5194278" cy="68267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2A33107-9CE2-4BE4-A7CB-71C1CD47D08B}"/>
              </a:ext>
            </a:extLst>
          </p:cNvPr>
          <p:cNvSpPr/>
          <p:nvPr/>
        </p:nvSpPr>
        <p:spPr>
          <a:xfrm>
            <a:off x="3136392" y="2322576"/>
            <a:ext cx="1673352" cy="179331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89FE7EE-8868-4BC9-8FF3-E8AB52D36B17}"/>
              </a:ext>
            </a:extLst>
          </p:cNvPr>
          <p:cNvSpPr/>
          <p:nvPr/>
        </p:nvSpPr>
        <p:spPr>
          <a:xfrm>
            <a:off x="4943631" y="2322576"/>
            <a:ext cx="1807239" cy="179331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">
            <a:extLst>
              <a:ext uri="{FF2B5EF4-FFF2-40B4-BE49-F238E27FC236}">
                <a16:creationId xmlns:a16="http://schemas.microsoft.com/office/drawing/2014/main" id="{1888D646-FD65-4819-9958-00D52F06D0B3}"/>
              </a:ext>
            </a:extLst>
          </p:cNvPr>
          <p:cNvSpPr txBox="1"/>
          <p:nvPr/>
        </p:nvSpPr>
        <p:spPr>
          <a:xfrm>
            <a:off x="731012" y="4867989"/>
            <a:ext cx="3502660" cy="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Manufacturing electricity</a:t>
            </a:r>
            <a:endParaRPr lang="zh-CN" altLang="en-US" b="1" i="1" dirty="0">
              <a:latin typeface="CMU Sans Serif" panose="02000803000000000000" pitchFamily="2" charset="0"/>
              <a:ea typeface="黑体" panose="02010609060101010101" charset="-122"/>
              <a:cs typeface="CMU Sans Serif" panose="02000803000000000000" pitchFamily="2" charset="0"/>
            </a:endParaRPr>
          </a:p>
        </p:txBody>
      </p:sp>
      <p:sp>
        <p:nvSpPr>
          <p:cNvPr id="23" name="文本框 2">
            <a:extLst>
              <a:ext uri="{FF2B5EF4-FFF2-40B4-BE49-F238E27FC236}">
                <a16:creationId xmlns:a16="http://schemas.microsoft.com/office/drawing/2014/main" id="{7E48F8EF-F6F5-436B-B2B4-021A17FB0E07}"/>
              </a:ext>
            </a:extLst>
          </p:cNvPr>
          <p:cNvSpPr txBox="1"/>
          <p:nvPr/>
        </p:nvSpPr>
        <p:spPr>
          <a:xfrm>
            <a:off x="5167503" y="4877663"/>
            <a:ext cx="3502660" cy="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Maintenance electricity</a:t>
            </a:r>
            <a:endParaRPr lang="zh-CN" altLang="en-US" b="1" i="1" dirty="0">
              <a:latin typeface="CMU Sans Serif" panose="02000803000000000000" pitchFamily="2" charset="0"/>
              <a:ea typeface="黑体" panose="02010609060101010101" charset="-122"/>
              <a:cs typeface="CMU Sans Serif" panose="02000803000000000000" pitchFamily="2" charset="0"/>
            </a:endParaRPr>
          </a:p>
        </p:txBody>
      </p:sp>
      <p:cxnSp>
        <p:nvCxnSpPr>
          <p:cNvPr id="25" name="直接箭头连接符 10">
            <a:extLst>
              <a:ext uri="{FF2B5EF4-FFF2-40B4-BE49-F238E27FC236}">
                <a16:creationId xmlns:a16="http://schemas.microsoft.com/office/drawing/2014/main" id="{8E472CD4-8823-4004-BA8C-4618C9A8B2D9}"/>
              </a:ext>
            </a:extLst>
          </p:cNvPr>
          <p:cNvCxnSpPr>
            <a:cxnSpLocks/>
            <a:stCxn id="22" idx="0"/>
            <a:endCxn id="20" idx="2"/>
          </p:cNvCxnSpPr>
          <p:nvPr/>
        </p:nvCxnSpPr>
        <p:spPr>
          <a:xfrm flipV="1">
            <a:off x="2482342" y="4115890"/>
            <a:ext cx="1490726" cy="75209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10">
            <a:extLst>
              <a:ext uri="{FF2B5EF4-FFF2-40B4-BE49-F238E27FC236}">
                <a16:creationId xmlns:a16="http://schemas.microsoft.com/office/drawing/2014/main" id="{B6E641D6-0983-49DF-8FEA-1333BFF9C282}"/>
              </a:ext>
            </a:extLst>
          </p:cNvPr>
          <p:cNvCxnSpPr>
            <a:cxnSpLocks/>
            <a:stCxn id="23" idx="0"/>
            <a:endCxn id="21" idx="2"/>
          </p:cNvCxnSpPr>
          <p:nvPr/>
        </p:nvCxnSpPr>
        <p:spPr>
          <a:xfrm flipH="1" flipV="1">
            <a:off x="5847251" y="4115890"/>
            <a:ext cx="1071582" cy="76177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541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6528A15-B0F0-41D7-905E-B05BBB412C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Specifications of PEMEC</a:t>
            </a:r>
            <a:endParaRPr lang="zh-CN" altLang="en-US" b="1" i="1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E1E4752-680A-45D0-8183-324B5EE7F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85590"/>
            <a:ext cx="5464092" cy="3099972"/>
          </a:xfrm>
          <a:prstGeom prst="rect">
            <a:avLst/>
          </a:prstGeom>
        </p:spPr>
      </p:pic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5C65CDE7-F854-4BDE-903E-946776497D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9E3DB9-8FDE-49A4-A686-8D21113DEE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Case study</a:t>
            </a:r>
            <a:endParaRPr lang="zh-CN" altLang="en-US" b="1" i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EA6D60-C50F-4D39-9ED2-7DA130522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6591"/>
            <a:ext cx="4813935" cy="9867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E75A508-8E54-440B-97A1-96F77DB77430}"/>
              </a:ext>
            </a:extLst>
          </p:cNvPr>
          <p:cNvSpPr txBox="1"/>
          <p:nvPr/>
        </p:nvSpPr>
        <p:spPr>
          <a:xfrm>
            <a:off x="217678" y="1257669"/>
            <a:ext cx="920750" cy="2298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r>
              <a:rPr lang="en-US" altLang="zh-CN" sz="900" b="1" i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PEMEC</a:t>
            </a:r>
            <a:endParaRPr lang="en-US" altLang="zh-CN" sz="900" b="1" i="1" kern="1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BDF617-5D80-4C34-B6ED-5FE1D708A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174" y="2687251"/>
            <a:ext cx="3502025" cy="18961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8495E05-BDA0-43D2-B5F0-7C808D1EBF83}"/>
              </a:ext>
            </a:extLst>
          </p:cNvPr>
          <p:cNvSpPr txBox="1"/>
          <p:nvPr/>
        </p:nvSpPr>
        <p:spPr>
          <a:xfrm>
            <a:off x="0" y="6193790"/>
            <a:ext cx="9144635" cy="5067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r>
              <a:rPr lang="en-US" altLang="zh-CN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[1] Mayyas, Ahmad T, Mark F Ruth, Bryan S Pivovar, Guido Bender, and Keith B Wipke. “Manufacturing Cost Analysis for Proton Exchange Membrane Water Electrolyzers,” 2019.</a:t>
            </a:r>
            <a:endParaRPr lang="en-US" altLang="zh-CN" sz="900" kern="1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[2] Scataglini, R., M. Wei, A. Mayyas, S. H. Chan, T. Lipman, and M. Santarelli</a:t>
            </a:r>
            <a:r>
              <a:rPr lang="fr-CA" altLang="en-US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, </a:t>
            </a:r>
            <a:r>
              <a:rPr lang="en-US" altLang="zh-CN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Fuel Cells, 2017</a:t>
            </a:r>
            <a:r>
              <a:rPr lang="fr-CA" altLang="en-US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</a:t>
            </a:r>
          </a:p>
          <a:p>
            <a:r>
              <a:rPr lang="en-US" altLang="fr-CA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[3]R. Anghilante, D. Colomar, A. Brisse, and M. Marrony, International Journal of Hydrogen Energy, 2018.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6F391A2-417F-44C4-B84B-1194D85841A7}"/>
              </a:ext>
            </a:extLst>
          </p:cNvPr>
          <p:cNvSpPr txBox="1"/>
          <p:nvPr/>
        </p:nvSpPr>
        <p:spPr bwMode="auto">
          <a:xfrm>
            <a:off x="5674033" y="2271753"/>
            <a:ext cx="2812305" cy="415498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Functional specification of the PEM electrolysis system and SOEC system</a:t>
            </a:r>
            <a:endParaRPr lang="zh-CN" altLang="en-US" sz="105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856F157-B42A-4D83-AD66-5F42BB95201E}"/>
              </a:ext>
            </a:extLst>
          </p:cNvPr>
          <p:cNvSpPr txBox="1"/>
          <p:nvPr/>
        </p:nvSpPr>
        <p:spPr>
          <a:xfrm>
            <a:off x="678053" y="1141834"/>
            <a:ext cx="285750" cy="2298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r>
              <a:rPr lang="en-US" altLang="zh-CN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</a:t>
            </a:r>
            <a:endParaRPr lang="en-US" altLang="zh-CN" sz="900" kern="1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55912F-0C3A-4B2F-AD6F-5F2F6BCEB7EC}"/>
              </a:ext>
            </a:extLst>
          </p:cNvPr>
          <p:cNvSpPr txBox="1"/>
          <p:nvPr/>
        </p:nvSpPr>
        <p:spPr>
          <a:xfrm>
            <a:off x="8104024" y="2156818"/>
            <a:ext cx="285750" cy="2298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r>
              <a:rPr lang="en-US" altLang="zh-CN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</a:t>
            </a:r>
            <a:endParaRPr lang="en-US" altLang="zh-CN" sz="900" kern="1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72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972" y="922172"/>
            <a:ext cx="7784055" cy="54573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i="1" dirty="0"/>
              <a:t>Production lines</a:t>
            </a:r>
            <a:r>
              <a:rPr lang="en-US" altLang="en-GB" b="1" i="1" dirty="0"/>
              <a:t> of PEMEC</a:t>
            </a:r>
            <a:endParaRPr lang="zh-CN" altLang="en-US" b="1" i="1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EBDCF766-B718-44D9-AA98-AB879D848F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i="1" dirty="0"/>
              <a:t>Case study</a:t>
            </a:r>
            <a:endParaRPr lang="en-US" altLang="en-GB" b="1" i="1" dirty="0"/>
          </a:p>
        </p:txBody>
      </p:sp>
      <p:sp>
        <p:nvSpPr>
          <p:cNvPr id="14" name="TextBox 13"/>
          <p:cNvSpPr txBox="1"/>
          <p:nvPr/>
        </p:nvSpPr>
        <p:spPr bwMode="auto">
          <a:xfrm>
            <a:off x="7576820" y="1243648"/>
            <a:ext cx="1567180" cy="17532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i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catalyst coating membrane (CCM)</a:t>
            </a:r>
          </a:p>
        </p:txBody>
      </p:sp>
      <p:sp>
        <p:nvSpPr>
          <p:cNvPr id="3" name="TextBox 13"/>
          <p:cNvSpPr txBox="1"/>
          <p:nvPr/>
        </p:nvSpPr>
        <p:spPr bwMode="auto">
          <a:xfrm>
            <a:off x="0" y="1620772"/>
            <a:ext cx="3167380" cy="4732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i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porous transport layer (PTL)</a:t>
            </a:r>
          </a:p>
        </p:txBody>
      </p:sp>
      <p:sp>
        <p:nvSpPr>
          <p:cNvPr id="4" name="TextBox 13"/>
          <p:cNvSpPr txBox="1"/>
          <p:nvPr/>
        </p:nvSpPr>
        <p:spPr bwMode="auto">
          <a:xfrm>
            <a:off x="3410585" y="2896870"/>
            <a:ext cx="887095" cy="5067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Frame</a:t>
            </a:r>
          </a:p>
        </p:txBody>
      </p:sp>
      <p:sp>
        <p:nvSpPr>
          <p:cNvPr id="7" name="TextBox 13"/>
          <p:cNvSpPr txBox="1"/>
          <p:nvPr/>
        </p:nvSpPr>
        <p:spPr bwMode="auto">
          <a:xfrm>
            <a:off x="7254875" y="3936617"/>
            <a:ext cx="1209040" cy="4732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i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Assembly</a:t>
            </a:r>
          </a:p>
        </p:txBody>
      </p:sp>
      <p:sp>
        <p:nvSpPr>
          <p:cNvPr id="8" name="TextBox 13"/>
          <p:cNvSpPr txBox="1"/>
          <p:nvPr/>
        </p:nvSpPr>
        <p:spPr bwMode="auto">
          <a:xfrm>
            <a:off x="5015865" y="5762877"/>
            <a:ext cx="1867535" cy="4732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i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Bipolar Plate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6379210"/>
            <a:ext cx="9144635" cy="3987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r>
              <a:rPr lang="en-US" altLang="zh-CN" sz="1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[1] Mayyas, Ahmad T, Mark F Ruth, Bryan S Pivovar, Guido Bender, and Keith B Wipke. “Manufacturing Cost Analysis for Proton Exchange Membrane Water Electrolyzers,”</a:t>
            </a:r>
            <a:r>
              <a:rPr lang="fr-CA" altLang="en-US" sz="1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sz="1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2019.</a:t>
            </a:r>
          </a:p>
        </p:txBody>
      </p:sp>
      <p:sp>
        <p:nvSpPr>
          <p:cNvPr id="12" name="TextBox 13"/>
          <p:cNvSpPr txBox="1"/>
          <p:nvPr/>
        </p:nvSpPr>
        <p:spPr bwMode="auto">
          <a:xfrm>
            <a:off x="219710" y="922020"/>
            <a:ext cx="2620010" cy="3683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fr-CA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200 kW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MU Sans Serif" panose="02000803000000000000" pitchFamily="2" charset="0"/>
                <a:ea typeface="宋体" panose="02010600030101010101" pitchFamily="2" charset="-122"/>
                <a:cs typeface="CMU Sans Serif" panose="02000803000000000000" pitchFamily="2" charset="0"/>
              </a:rPr>
              <a:t>/ </a:t>
            </a:r>
            <a:r>
              <a:rPr lang="fr-CA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1 MW</a:t>
            </a:r>
            <a:r>
              <a:rPr lang="en-US" altLang="fr-CA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, 10-50000 unit/y</a:t>
            </a:r>
            <a:r>
              <a:rPr lang="fr-CA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 </a:t>
            </a:r>
          </a:p>
        </p:txBody>
      </p:sp>
      <p:sp>
        <p:nvSpPr>
          <p:cNvPr id="9" name="矩形 8"/>
          <p:cNvSpPr/>
          <p:nvPr/>
        </p:nvSpPr>
        <p:spPr>
          <a:xfrm>
            <a:off x="3438525" y="810895"/>
            <a:ext cx="4068445" cy="3792220"/>
          </a:xfrm>
          <a:prstGeom prst="rect">
            <a:avLst/>
          </a:prstGeom>
          <a:noFill/>
          <a:ln w="19050">
            <a:solidFill>
              <a:srgbClr val="F43308"/>
            </a:solidFill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07060" y="2154555"/>
            <a:ext cx="3003550" cy="2237740"/>
          </a:xfrm>
          <a:prstGeom prst="rect">
            <a:avLst/>
          </a:prstGeom>
          <a:noFill/>
          <a:ln w="19050">
            <a:solidFill>
              <a:srgbClr val="F43308"/>
            </a:solidFill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694940" y="3599815"/>
            <a:ext cx="1042670" cy="919480"/>
          </a:xfrm>
          <a:prstGeom prst="rect">
            <a:avLst/>
          </a:prstGeom>
          <a:noFill/>
          <a:ln w="19050">
            <a:solidFill>
              <a:srgbClr val="F43308"/>
            </a:solidFill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07695" y="5372735"/>
            <a:ext cx="4507230" cy="1098550"/>
          </a:xfrm>
          <a:prstGeom prst="rect">
            <a:avLst/>
          </a:prstGeom>
          <a:noFill/>
          <a:ln w="19050">
            <a:solidFill>
              <a:srgbClr val="F43308"/>
            </a:solidFill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54355" y="4392295"/>
            <a:ext cx="8006080" cy="1098550"/>
          </a:xfrm>
          <a:prstGeom prst="rect">
            <a:avLst/>
          </a:prstGeom>
          <a:noFill/>
          <a:ln w="19050">
            <a:solidFill>
              <a:srgbClr val="F43308"/>
            </a:solidFill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bldLvl="0" animBg="1"/>
      <p:bldP spid="13" grpId="1" bldLvl="0" animBg="1"/>
      <p:bldP spid="15" grpId="0" bldLvl="0" animBg="1"/>
      <p:bldP spid="15" grpId="1" bldLvl="0" animBg="1"/>
      <p:bldP spid="16" grpId="0" bldLvl="0" animBg="1"/>
      <p:bldP spid="16" grpId="1" bldLvl="0" animBg="1"/>
      <p:bldP spid="17" grpId="0" bldLvl="0" animBg="1"/>
      <p:bldP spid="17" grpId="1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PEM-CCM</a:t>
            </a:r>
            <a:endParaRPr lang="zh-CN" altLang="en-US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Case study</a:t>
            </a:r>
            <a:endParaRPr lang="zh-CN" altLang="en-US" b="1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7A9194-ED9B-4829-8D1F-9F3CE7C99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527" y="1893670"/>
            <a:ext cx="4424818" cy="34289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783BB5-0CA1-4A96-94BD-F1EC3B428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82" y="981058"/>
            <a:ext cx="1774742" cy="99256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920AA7F-26DF-4840-A26E-080A5C9473CE}"/>
              </a:ext>
            </a:extLst>
          </p:cNvPr>
          <p:cNvSpPr txBox="1"/>
          <p:nvPr/>
        </p:nvSpPr>
        <p:spPr bwMode="auto">
          <a:xfrm>
            <a:off x="147182" y="2026695"/>
            <a:ext cx="1774742" cy="738664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1.0668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Mixing rate: 7.0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6206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8.25 kW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BEF4DA0-88A1-4E34-B113-02F4327B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389" y="981058"/>
            <a:ext cx="1157810" cy="102326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496A57E-DEA4-4843-AED1-132D8FF6D532}"/>
              </a:ext>
            </a:extLst>
          </p:cNvPr>
          <p:cNvSpPr txBox="1"/>
          <p:nvPr/>
        </p:nvSpPr>
        <p:spPr bwMode="auto">
          <a:xfrm>
            <a:off x="2320923" y="2026695"/>
            <a:ext cx="1774742" cy="738664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9.46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drying rate: 22.5 kg/h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2400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9.46 kW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ADEB8D-C1FB-4130-A285-D2D69B62A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72" y="2919219"/>
            <a:ext cx="1019561" cy="101956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2E8FC10-B132-4942-9E61-914A86A55FC1}"/>
              </a:ext>
            </a:extLst>
          </p:cNvPr>
          <p:cNvSpPr txBox="1"/>
          <p:nvPr/>
        </p:nvSpPr>
        <p:spPr bwMode="auto">
          <a:xfrm>
            <a:off x="147181" y="4092640"/>
            <a:ext cx="1774742" cy="738664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0.936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Defoaming rate: 1.5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6206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25 kW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E66F2A8-D464-4080-9498-EAED651B7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1680" y="2904567"/>
            <a:ext cx="878364" cy="104886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5466F8A-ADB4-4EDC-A311-DABD11230495}"/>
              </a:ext>
            </a:extLst>
          </p:cNvPr>
          <p:cNvSpPr txBox="1"/>
          <p:nvPr/>
        </p:nvSpPr>
        <p:spPr bwMode="auto">
          <a:xfrm>
            <a:off x="2320922" y="4092640"/>
            <a:ext cx="1903605" cy="738664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1.24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Spraying rate: 0.0288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650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25 kW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8C53BC7-E851-40CA-ACAF-472F9C78F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81" y="5138277"/>
            <a:ext cx="1903605" cy="123376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18C26B1-A0F3-4582-B52D-0CF18BFFD86F}"/>
              </a:ext>
            </a:extLst>
          </p:cNvPr>
          <p:cNvSpPr txBox="1"/>
          <p:nvPr/>
        </p:nvSpPr>
        <p:spPr bwMode="auto">
          <a:xfrm>
            <a:off x="2320922" y="5322669"/>
            <a:ext cx="1903605" cy="738664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4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cutting rate: 518.4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945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9 kW</a:t>
            </a:r>
          </a:p>
        </p:txBody>
      </p:sp>
    </p:spTree>
    <p:extLst>
      <p:ext uri="{BB962C8B-B14F-4D97-AF65-F5344CB8AC3E}">
        <p14:creationId xmlns:p14="http://schemas.microsoft.com/office/powerpoint/2010/main" val="3251641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559E51A-426E-4C05-99EA-7419EC08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70" y="910032"/>
            <a:ext cx="1406397" cy="10765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1A9914-BE6B-48AA-96FF-FDF3EEC9C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0" y="2991093"/>
            <a:ext cx="1882605" cy="1032016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PEM-PTL</a:t>
            </a:r>
            <a:endParaRPr lang="zh-CN" altLang="en-US" b="1" i="1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39C9D42-1BDC-4EDD-A550-8F327AF26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60287" y="1609687"/>
            <a:ext cx="4697136" cy="3638626"/>
          </a:xfr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Case study</a:t>
            </a:r>
            <a:endParaRPr lang="zh-CN" altLang="en-US" b="1" i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DBAB18-E220-4BAC-887B-14D8A40E0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82" y="981058"/>
            <a:ext cx="1774742" cy="9925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5F4B32-7012-426C-B916-80D2E2E7F56F}"/>
              </a:ext>
            </a:extLst>
          </p:cNvPr>
          <p:cNvSpPr txBox="1"/>
          <p:nvPr/>
        </p:nvSpPr>
        <p:spPr bwMode="auto">
          <a:xfrm>
            <a:off x="147182" y="2026695"/>
            <a:ext cx="1774742" cy="738664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1.0668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Mixing rate: 7.0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6206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8.25 kW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F80FBA-37D9-4885-8B5D-806DAE29B9FE}"/>
              </a:ext>
            </a:extLst>
          </p:cNvPr>
          <p:cNvSpPr txBox="1"/>
          <p:nvPr/>
        </p:nvSpPr>
        <p:spPr bwMode="auto">
          <a:xfrm>
            <a:off x="147181" y="4172487"/>
            <a:ext cx="1774742" cy="738664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6.63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Mixing rate: 8.0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2500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4 kW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982EAC8-4E2E-449E-9D48-D57112F755C1}"/>
              </a:ext>
            </a:extLst>
          </p:cNvPr>
          <p:cNvSpPr txBox="1"/>
          <p:nvPr/>
        </p:nvSpPr>
        <p:spPr bwMode="auto">
          <a:xfrm>
            <a:off x="2175953" y="2026695"/>
            <a:ext cx="1774742" cy="738664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2.7813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drying rate: 7.0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314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6 kW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C3CAE9F-CE04-48CE-AA84-150B26B27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6724" y="2974244"/>
            <a:ext cx="878364" cy="104886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321E6EC-EC81-4869-AAA9-3F7FAEACE7BD}"/>
              </a:ext>
            </a:extLst>
          </p:cNvPr>
          <p:cNvSpPr txBox="1"/>
          <p:nvPr/>
        </p:nvSpPr>
        <p:spPr bwMode="auto">
          <a:xfrm>
            <a:off x="2159000" y="4172487"/>
            <a:ext cx="1903605" cy="738664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1.24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Spraying rate: 0.0288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650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25 kW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AE233A6-4555-4CF2-98AE-0E8FB8A1E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18" y="5084518"/>
            <a:ext cx="1903605" cy="123376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5C2D8C5-E185-4280-AEC2-87824D14F8C1}"/>
              </a:ext>
            </a:extLst>
          </p:cNvPr>
          <p:cNvSpPr txBox="1"/>
          <p:nvPr/>
        </p:nvSpPr>
        <p:spPr bwMode="auto">
          <a:xfrm>
            <a:off x="2135980" y="5271200"/>
            <a:ext cx="1903605" cy="738664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4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cutting rate: 518.4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945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9 kW</a:t>
            </a:r>
          </a:p>
        </p:txBody>
      </p:sp>
    </p:spTree>
    <p:extLst>
      <p:ext uri="{BB962C8B-B14F-4D97-AF65-F5344CB8AC3E}">
        <p14:creationId xmlns:p14="http://schemas.microsoft.com/office/powerpoint/2010/main" val="304588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F56A6F-63FF-4AA1-8572-E90449E0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80" y="1249786"/>
            <a:ext cx="5269992" cy="2379731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PEM-injection modeling</a:t>
            </a:r>
            <a:endParaRPr lang="zh-CN" altLang="en-US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Case study</a:t>
            </a:r>
            <a:endParaRPr lang="zh-CN" altLang="en-US" b="1" i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894307-E19D-4E2C-990C-7CEAB0AB4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32" y="4272655"/>
            <a:ext cx="3741744" cy="14707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3295A02-C338-4C27-AD97-8420E9B111FB}"/>
              </a:ext>
            </a:extLst>
          </p:cNvPr>
          <p:cNvSpPr txBox="1"/>
          <p:nvPr/>
        </p:nvSpPr>
        <p:spPr bwMode="auto">
          <a:xfrm>
            <a:off x="4986249" y="4407885"/>
            <a:ext cx="3188487" cy="1200329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12.2412 m</a:t>
            </a:r>
            <a:r>
              <a:rPr lang="en-US" altLang="zh-CN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cutting rate: 2274.3 m</a:t>
            </a:r>
            <a:r>
              <a:rPr lang="en-US" altLang="zh-CN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40 kg</a:t>
            </a:r>
          </a:p>
          <a:p>
            <a:pPr algn="just"/>
            <a:r>
              <a:rPr lang="en-US" altLang="zh-CN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40 kW</a:t>
            </a:r>
          </a:p>
        </p:txBody>
      </p:sp>
    </p:spTree>
    <p:extLst>
      <p:ext uri="{BB962C8B-B14F-4D97-AF65-F5344CB8AC3E}">
        <p14:creationId xmlns:p14="http://schemas.microsoft.com/office/powerpoint/2010/main" val="298509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C7B59C1-E0EF-496C-B25B-4DD6382F9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398" y="3728269"/>
            <a:ext cx="1646366" cy="92076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Bipolar Plate</a:t>
            </a:r>
            <a:endParaRPr lang="zh-CN" altLang="en-US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Case study</a:t>
            </a:r>
            <a:endParaRPr lang="zh-CN" altLang="en-US" b="1" i="1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A5DF72C-713C-4BA6-9460-022540E94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8536" y="1755033"/>
            <a:ext cx="7747000" cy="1742667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3DC9AA-F4EF-42E9-B663-C07AFB21F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087" y="3866431"/>
            <a:ext cx="1218502" cy="7701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DB85636-8E3F-4BB3-857E-CC2800108D13}"/>
              </a:ext>
            </a:extLst>
          </p:cNvPr>
          <p:cNvSpPr txBox="1"/>
          <p:nvPr/>
        </p:nvSpPr>
        <p:spPr bwMode="auto">
          <a:xfrm>
            <a:off x="888536" y="4736592"/>
            <a:ext cx="1903605" cy="98755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7.5425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Blanking rate: 1366.2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3000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4.5 kW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218809F-9105-430E-B29E-FE6456967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669" y="3700383"/>
            <a:ext cx="1396252" cy="9486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26C414D-DBF1-494B-BB37-588E984436E9}"/>
              </a:ext>
            </a:extLst>
          </p:cNvPr>
          <p:cNvSpPr txBox="1"/>
          <p:nvPr/>
        </p:nvSpPr>
        <p:spPr bwMode="auto">
          <a:xfrm>
            <a:off x="2982462" y="4736591"/>
            <a:ext cx="1689896" cy="98755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27.18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Mixing rate: 20.4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18000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46 kW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987648-DB3F-43D0-BF0E-0BAB2A7259DD}"/>
              </a:ext>
            </a:extLst>
          </p:cNvPr>
          <p:cNvSpPr txBox="1"/>
          <p:nvPr/>
        </p:nvSpPr>
        <p:spPr bwMode="auto">
          <a:xfrm>
            <a:off x="4882022" y="4732956"/>
            <a:ext cx="1774742" cy="987550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1.0668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Mixing rate: 7.0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6206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8.25 kW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48E13AD-6568-4C6D-8045-7D8D57A8E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8034" y="3585258"/>
            <a:ext cx="880392" cy="105128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8A36488-59A4-49C5-87CF-7490CB1DE064}"/>
              </a:ext>
            </a:extLst>
          </p:cNvPr>
          <p:cNvSpPr txBox="1"/>
          <p:nvPr/>
        </p:nvSpPr>
        <p:spPr bwMode="auto">
          <a:xfrm>
            <a:off x="6866428" y="4732956"/>
            <a:ext cx="1903605" cy="987550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1.24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Spraying rate: 0.0288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650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25 kW</a:t>
            </a:r>
          </a:p>
        </p:txBody>
      </p:sp>
    </p:spTree>
    <p:extLst>
      <p:ext uri="{BB962C8B-B14F-4D97-AF65-F5344CB8AC3E}">
        <p14:creationId xmlns:p14="http://schemas.microsoft.com/office/powerpoint/2010/main" val="1199386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PEM assembly</a:t>
            </a:r>
            <a:endParaRPr lang="zh-CN" altLang="en-US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Case study</a:t>
            </a:r>
            <a:endParaRPr lang="zh-CN" altLang="en-US" b="1" i="1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6A109E17-22BD-4AB2-8190-9F18F11BB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558" y="1518963"/>
            <a:ext cx="5802884" cy="2283383"/>
          </a:xfr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13D9357-8B7D-4CA4-8F26-ACC4D0A5E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39" y="4627740"/>
            <a:ext cx="1481455" cy="9992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2606BF6-884D-4F3C-A9AF-DACCF383D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872" y="4421672"/>
            <a:ext cx="1252728" cy="158282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B415CBA-FFC9-4FA0-BAF8-471B7266DBC4}"/>
              </a:ext>
            </a:extLst>
          </p:cNvPr>
          <p:cNvSpPr txBox="1"/>
          <p:nvPr/>
        </p:nvSpPr>
        <p:spPr bwMode="auto">
          <a:xfrm>
            <a:off x="2176231" y="4250198"/>
            <a:ext cx="2308004" cy="1754294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altLang="zh-CN" sz="14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1.7696 m</a:t>
            </a:r>
            <a:r>
              <a:rPr lang="en-US" altLang="zh-CN" sz="140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4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cutting rate: 8.6 m</a:t>
            </a:r>
            <a:r>
              <a:rPr lang="en-US" altLang="zh-CN" sz="140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4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4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660 kg</a:t>
            </a:r>
          </a:p>
          <a:p>
            <a:pPr algn="just"/>
            <a:r>
              <a:rPr lang="en-US" altLang="zh-CN" sz="14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2.75 kW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6B130F-9188-40FC-BCC3-3D4FA4D252CB}"/>
              </a:ext>
            </a:extLst>
          </p:cNvPr>
          <p:cNvSpPr txBox="1"/>
          <p:nvPr/>
        </p:nvSpPr>
        <p:spPr bwMode="auto">
          <a:xfrm>
            <a:off x="6150237" y="4197345"/>
            <a:ext cx="2308004" cy="1754294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altLang="zh-CN" sz="14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5.152 m</a:t>
            </a:r>
            <a:r>
              <a:rPr lang="en-US" altLang="zh-CN" sz="140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4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cutting rate: 126 m</a:t>
            </a:r>
            <a:r>
              <a:rPr lang="en-US" altLang="zh-CN" sz="140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4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4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300 kg</a:t>
            </a:r>
          </a:p>
          <a:p>
            <a:pPr algn="just"/>
            <a:r>
              <a:rPr lang="en-US" altLang="zh-CN" sz="14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16 kW</a:t>
            </a:r>
          </a:p>
        </p:txBody>
      </p:sp>
    </p:spTree>
    <p:extLst>
      <p:ext uri="{BB962C8B-B14F-4D97-AF65-F5344CB8AC3E}">
        <p14:creationId xmlns:p14="http://schemas.microsoft.com/office/powerpoint/2010/main" val="1996568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Untitled Diagram.drawio (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70" y="949325"/>
            <a:ext cx="7007225" cy="542417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i="1" dirty="0"/>
              <a:t>Production lines</a:t>
            </a:r>
            <a:r>
              <a:rPr lang="en-US" altLang="en-GB" b="1" i="1" dirty="0"/>
              <a:t> of SOEC</a:t>
            </a:r>
            <a:endParaRPr lang="zh-CN" altLang="en-US" b="1" i="1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EE8EBBCC-8EC7-4F72-80E5-ACCE5360EF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GB" b="1" i="1" dirty="0"/>
              <a:t>SOEC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7506970" y="2163445"/>
            <a:ext cx="1603375" cy="106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i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electrolyte and electrode assembly (EEA)</a:t>
            </a:r>
          </a:p>
        </p:txBody>
      </p:sp>
      <p:sp>
        <p:nvSpPr>
          <p:cNvPr id="7" name="TextBox 13"/>
          <p:cNvSpPr txBox="1"/>
          <p:nvPr/>
        </p:nvSpPr>
        <p:spPr bwMode="auto">
          <a:xfrm>
            <a:off x="587375" y="3424807"/>
            <a:ext cx="1358265" cy="4732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i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Glass Seal</a:t>
            </a:r>
          </a:p>
        </p:txBody>
      </p:sp>
      <p:sp>
        <p:nvSpPr>
          <p:cNvPr id="8" name="TextBox 13"/>
          <p:cNvSpPr txBox="1"/>
          <p:nvPr/>
        </p:nvSpPr>
        <p:spPr bwMode="auto">
          <a:xfrm>
            <a:off x="7506970" y="4043932"/>
            <a:ext cx="1358265" cy="4732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i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Assembly</a:t>
            </a:r>
          </a:p>
        </p:txBody>
      </p:sp>
      <p:sp>
        <p:nvSpPr>
          <p:cNvPr id="9" name="TextBox 13"/>
          <p:cNvSpPr txBox="1"/>
          <p:nvPr/>
        </p:nvSpPr>
        <p:spPr bwMode="auto">
          <a:xfrm>
            <a:off x="5652770" y="5688582"/>
            <a:ext cx="1527810" cy="4732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i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Interconnect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6464935"/>
            <a:ext cx="9144635" cy="245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r>
              <a:rPr lang="en-US" altLang="zh-CN" sz="1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[1] Scataglini, R., M. Wei, A. Mayyas, S. H. Chan, T. Lipman, and M. Santarelli</a:t>
            </a:r>
            <a:r>
              <a:rPr lang="fr-CA" altLang="en-US" sz="1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,</a:t>
            </a:r>
            <a:r>
              <a:rPr lang="en-US" altLang="zh-CN" sz="1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Fuel Cells</a:t>
            </a:r>
            <a:r>
              <a:rPr lang="fr-CA" altLang="en-US" sz="1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, 2017.</a:t>
            </a:r>
          </a:p>
        </p:txBody>
      </p:sp>
      <p:sp>
        <p:nvSpPr>
          <p:cNvPr id="12" name="TextBox 13"/>
          <p:cNvSpPr txBox="1"/>
          <p:nvPr/>
        </p:nvSpPr>
        <p:spPr bwMode="auto">
          <a:xfrm>
            <a:off x="108585" y="935585"/>
            <a:ext cx="2620010" cy="3462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fr-CA" alt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200 kW </a:t>
            </a:r>
            <a:r>
              <a:rPr lang="en-US" altLang="zh-CN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MU Sans Serif" panose="02000803000000000000" pitchFamily="2" charset="0"/>
                <a:ea typeface="宋体" panose="02010600030101010101" pitchFamily="2" charset="-122"/>
                <a:cs typeface="CMU Sans Serif" panose="02000803000000000000" pitchFamily="2" charset="0"/>
              </a:rPr>
              <a:t>/ </a:t>
            </a:r>
            <a:r>
              <a:rPr lang="fr-CA" alt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1 MW</a:t>
            </a:r>
            <a:r>
              <a:rPr lang="en-US" altLang="fr-CA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, 10-50000 unit/y</a:t>
            </a:r>
            <a:r>
              <a:rPr lang="fr-CA" alt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>
            <a:off x="1798955" y="924560"/>
            <a:ext cx="5708015" cy="3678555"/>
          </a:xfrm>
          <a:prstGeom prst="rect">
            <a:avLst/>
          </a:prstGeom>
          <a:noFill/>
          <a:ln w="19050">
            <a:solidFill>
              <a:srgbClr val="F43308"/>
            </a:solidFill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798955" y="3521075"/>
            <a:ext cx="2489835" cy="901700"/>
          </a:xfrm>
          <a:prstGeom prst="rect">
            <a:avLst/>
          </a:prstGeom>
          <a:noFill/>
          <a:ln w="19050">
            <a:solidFill>
              <a:srgbClr val="F43308"/>
            </a:solidFill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705610" y="5468620"/>
            <a:ext cx="3898900" cy="995680"/>
          </a:xfrm>
          <a:prstGeom prst="rect">
            <a:avLst/>
          </a:prstGeom>
          <a:noFill/>
          <a:ln w="19050">
            <a:solidFill>
              <a:srgbClr val="F43308"/>
            </a:solidFill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68070" y="4458970"/>
            <a:ext cx="7184390" cy="890270"/>
          </a:xfrm>
          <a:prstGeom prst="rect">
            <a:avLst/>
          </a:prstGeom>
          <a:noFill/>
          <a:ln w="19050">
            <a:solidFill>
              <a:srgbClr val="F43308"/>
            </a:solidFill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bldLvl="0" animBg="1"/>
      <p:bldP spid="11" grpId="0" bldLvl="0" animBg="1"/>
      <p:bldP spid="11" grpId="1" bldLvl="0" animBg="1"/>
      <p:bldP spid="13" grpId="0" bldLvl="0" animBg="1"/>
      <p:bldP spid="13" grpId="1" bldLvl="0" animBg="1"/>
      <p:bldP spid="15" grpId="0" bldLvl="0" animBg="1"/>
      <p:bldP spid="15" grpId="1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GB" b="1" i="1" dirty="0"/>
              <a:t>Internship in EPFL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F9B7F48-428A-41C8-A325-7734BCDB1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i="1" dirty="0"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Introduction</a:t>
            </a:r>
            <a:endParaRPr lang="en-US" altLang="en-GB" b="1" i="1" dirty="0">
              <a:latin typeface="CMU Sans Serif" panose="02010600030101010101" charset="0"/>
              <a:ea typeface="CMU Sans Serif" panose="02010600030101010101" charset="0"/>
              <a:cs typeface="CMU Sans Serif" panose="02010600030101010101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745ED3-4850-4E27-A825-990C7B502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9" y="1221161"/>
            <a:ext cx="3549185" cy="5016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92ABE368-5D78-48D1-BCCF-28C93437EF66}"/>
              </a:ext>
            </a:extLst>
          </p:cNvPr>
          <p:cNvSpPr txBox="1"/>
          <p:nvPr/>
        </p:nvSpPr>
        <p:spPr bwMode="auto">
          <a:xfrm>
            <a:off x="3962401" y="1605669"/>
            <a:ext cx="5240867" cy="4247317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202020204" pitchFamily="34" charset="0"/>
                <a:ea typeface="宋体" panose="02010600030101010101" pitchFamily="2" charset="-122"/>
                <a:cs typeface="Arial" charset="0"/>
              </a:rPr>
              <a:t>Scale-Induced Efficiencies: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202020204" pitchFamily="34" charset="0"/>
              <a:ea typeface="宋体" panose="02010600030101010101" pitchFamily="2" charset="-122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badi" panose="020B0604020202020204" pitchFamily="34" charset="0"/>
                <a:ea typeface="宋体" panose="02010600030101010101" pitchFamily="2" charset="-122"/>
                <a:cs typeface="Arial" charset="0"/>
              </a:rPr>
              <a:t>As production scale increases, economies of scale come into play.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202020204" pitchFamily="34" charset="0"/>
                <a:ea typeface="宋体" panose="02010600030101010101" pitchFamily="2" charset="-122"/>
                <a:cs typeface="Arial" charset="0"/>
              </a:rPr>
              <a:t>Technological Progression: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202020204" pitchFamily="34" charset="0"/>
              <a:ea typeface="宋体" panose="02010600030101010101" pitchFamily="2" charset="-122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badi" panose="020B0604020202020204" pitchFamily="34" charset="0"/>
                <a:ea typeface="宋体" panose="02010600030101010101" pitchFamily="2" charset="-122"/>
                <a:cs typeface="Arial" charset="0"/>
              </a:rPr>
              <a:t>Continuous technological advancement enhances efficiency.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202020204" pitchFamily="34" charset="0"/>
                <a:ea typeface="宋体" panose="02010600030101010101" pitchFamily="2" charset="-122"/>
                <a:cs typeface="Arial" charset="0"/>
              </a:rPr>
              <a:t>Resource Optimization: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202020204" pitchFamily="34" charset="0"/>
              <a:ea typeface="宋体" panose="02010600030101010101" pitchFamily="2" charset="-122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badi" panose="020B0604020202020204" pitchFamily="34" charset="0"/>
                <a:ea typeface="宋体" panose="02010600030101010101" pitchFamily="2" charset="-122"/>
                <a:cs typeface="Arial" charset="0"/>
              </a:rPr>
              <a:t>Low-carbon electricity’s use can hugely decrease the carbon dioxide emissions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202020204" pitchFamily="34" charset="0"/>
                <a:ea typeface="宋体" panose="02010600030101010101" pitchFamily="2" charset="-122"/>
                <a:cs typeface="Arial" charset="0"/>
              </a:rPr>
              <a:t>Lifecycle Analysis: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202020204" pitchFamily="34" charset="0"/>
              <a:ea typeface="宋体" panose="02010600030101010101" pitchFamily="2" charset="-122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badi" panose="020B0604020202020204" pitchFamily="34" charset="0"/>
                <a:ea typeface="宋体" panose="02010600030101010101" pitchFamily="2" charset="-122"/>
                <a:cs typeface="Arial" charset="0"/>
              </a:rPr>
              <a:t>Optimization opportunities across all stages, from raw materials to disposal.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202020204" pitchFamily="34" charset="0"/>
                <a:ea typeface="宋体" panose="02010600030101010101" pitchFamily="2" charset="-122"/>
                <a:cs typeface="Arial" charset="0"/>
              </a:rPr>
              <a:t>Sustainability Reporting: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202020204" pitchFamily="34" charset="0"/>
              <a:ea typeface="宋体" panose="02010600030101010101" pitchFamily="2" charset="-122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badi" panose="020B0604020202020204" pitchFamily="34" charset="0"/>
                <a:ea typeface="宋体" panose="02010600030101010101" pitchFamily="2" charset="-122"/>
                <a:cs typeface="Arial" charset="0"/>
              </a:rPr>
              <a:t>Estimate the future cost as well as environmental impacts, giving instructions to industry.</a:t>
            </a:r>
          </a:p>
        </p:txBody>
      </p:sp>
    </p:spTree>
    <p:extLst>
      <p:ext uri="{BB962C8B-B14F-4D97-AF65-F5344CB8AC3E}">
        <p14:creationId xmlns:p14="http://schemas.microsoft.com/office/powerpoint/2010/main" val="576441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4BA5F0B-3904-4BB1-9690-6ACDA394D9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Specifications of SOEC</a:t>
            </a:r>
            <a:endParaRPr lang="zh-CN" altLang="en-US" b="1" i="1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2E5729B7-1E00-4A91-886E-E061617DBE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0052DA6-C7E5-4EA3-A190-36FA0F58C3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Case study</a:t>
            </a:r>
            <a:endParaRPr lang="zh-CN" altLang="en-US" b="1" i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FB66A6-FEA0-48F8-9296-5238E557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2" y="1417376"/>
            <a:ext cx="4062095" cy="12947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D4F87C5-3FEC-4C73-A6A3-936B50C94D60}"/>
              </a:ext>
            </a:extLst>
          </p:cNvPr>
          <p:cNvSpPr txBox="1"/>
          <p:nvPr/>
        </p:nvSpPr>
        <p:spPr>
          <a:xfrm>
            <a:off x="165862" y="1221161"/>
            <a:ext cx="920750" cy="2298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r>
              <a:rPr lang="en-US" altLang="zh-CN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SOEC</a:t>
            </a:r>
            <a:endParaRPr lang="en-US" altLang="zh-CN" sz="900" kern="1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4A189E-815B-4316-A183-89C1DA0600FE}"/>
              </a:ext>
            </a:extLst>
          </p:cNvPr>
          <p:cNvSpPr txBox="1"/>
          <p:nvPr/>
        </p:nvSpPr>
        <p:spPr>
          <a:xfrm>
            <a:off x="0" y="6193790"/>
            <a:ext cx="9144635" cy="5067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r>
              <a:rPr lang="en-US" altLang="zh-CN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[1] Mayyas, Ahmad T, Mark F Ruth, Bryan S Pivovar, Guido Bender, and Keith B Wipke. “Manufacturing Cost Analysis for Proton Exchange Membrane Water Electrolyzers,” 2019.</a:t>
            </a:r>
            <a:endParaRPr lang="en-US" altLang="zh-CN" sz="900" kern="1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[2] Scataglini, R., M. Wei, A. Mayyas, S. H. Chan, T. Lipman, and M. Santarelli</a:t>
            </a:r>
            <a:r>
              <a:rPr lang="fr-CA" altLang="en-US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, </a:t>
            </a:r>
            <a:r>
              <a:rPr lang="en-US" altLang="zh-CN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Fuel Cells, 2017</a:t>
            </a:r>
            <a:r>
              <a:rPr lang="fr-CA" altLang="en-US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</a:t>
            </a:r>
          </a:p>
          <a:p>
            <a:r>
              <a:rPr lang="en-US" altLang="fr-CA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[3]R. Anghilante, D. Colomar, A. Brisse, and M. Marrony, International Journal of Hydrogen Energy, 2018.</a:t>
            </a:r>
          </a:p>
        </p:txBody>
      </p:sp>
      <p:pic>
        <p:nvPicPr>
          <p:cNvPr id="9" name="图片 8" descr="D:\EPFL\internship figure\soec_structure.pngsoec_structure">
            <a:extLst>
              <a:ext uri="{FF2B5EF4-FFF2-40B4-BE49-F238E27FC236}">
                <a16:creationId xmlns:a16="http://schemas.microsoft.com/office/drawing/2014/main" id="{538C5E05-8E53-4FB3-985C-239D0835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2036" y="3329980"/>
            <a:ext cx="8109585" cy="25431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5DD8523-184C-4289-846E-52404482B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158" y="1399110"/>
            <a:ext cx="3502025" cy="18961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BFD57EC-2C01-44D7-AF3D-322FC77880C1}"/>
              </a:ext>
            </a:extLst>
          </p:cNvPr>
          <p:cNvSpPr txBox="1"/>
          <p:nvPr/>
        </p:nvSpPr>
        <p:spPr bwMode="auto">
          <a:xfrm>
            <a:off x="5546017" y="983612"/>
            <a:ext cx="2812305" cy="415498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Functional specification of the PEM electrolysis system and SOEC system</a:t>
            </a:r>
            <a:endParaRPr lang="zh-CN" altLang="en-US" sz="105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A74FF8-1067-4977-B69E-8E830D30135D}"/>
              </a:ext>
            </a:extLst>
          </p:cNvPr>
          <p:cNvSpPr txBox="1"/>
          <p:nvPr/>
        </p:nvSpPr>
        <p:spPr>
          <a:xfrm>
            <a:off x="7976008" y="868677"/>
            <a:ext cx="285750" cy="2298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r>
              <a:rPr lang="en-US" altLang="zh-CN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</a:t>
            </a:r>
            <a:endParaRPr lang="en-US" altLang="zh-CN" sz="900" kern="1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412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3BD5876-5EE7-461E-A5D1-7C015CA03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6472" y="873602"/>
            <a:ext cx="7747000" cy="4804169"/>
          </a:xfr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2D98DAB-4C51-4547-A44B-9E4A7896E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452" y="4107419"/>
            <a:ext cx="973897" cy="1315699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Electrolyte and Electrode Assembly (EEA)</a:t>
            </a:r>
            <a:endParaRPr lang="zh-CN" altLang="en-US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Case study</a:t>
            </a:r>
            <a:endParaRPr lang="zh-CN" altLang="en-US" b="1" i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7FC557-7851-4D54-BADC-0D9FDBC73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" y="1128816"/>
            <a:ext cx="1774742" cy="99256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4FC2888-E99A-4E3E-B44C-360463EC2258}"/>
              </a:ext>
            </a:extLst>
          </p:cNvPr>
          <p:cNvSpPr txBox="1"/>
          <p:nvPr/>
        </p:nvSpPr>
        <p:spPr bwMode="auto">
          <a:xfrm>
            <a:off x="89611" y="2442012"/>
            <a:ext cx="1774742" cy="738664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1.0668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Mixing rate: 7.0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6206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8.25 kW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1661F1-BE93-4151-ABB0-642EA1727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88" y="4298409"/>
            <a:ext cx="1340041" cy="98229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38E8947-9FAE-4480-BDA3-84080210FEC4}"/>
              </a:ext>
            </a:extLst>
          </p:cNvPr>
          <p:cNvSpPr txBox="1"/>
          <p:nvPr/>
        </p:nvSpPr>
        <p:spPr bwMode="auto">
          <a:xfrm>
            <a:off x="38719" y="5511036"/>
            <a:ext cx="1774742" cy="738664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0.4264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Milling rate: 0.018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110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2.8 kW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891322-2C36-4C64-B14B-FBB093C7D92D}"/>
              </a:ext>
            </a:extLst>
          </p:cNvPr>
          <p:cNvSpPr txBox="1"/>
          <p:nvPr/>
        </p:nvSpPr>
        <p:spPr bwMode="auto">
          <a:xfrm>
            <a:off x="1943989" y="5511036"/>
            <a:ext cx="1774742" cy="738664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0.189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casting rate: 4000 kg/h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329.8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18.5 kW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08AFA48-42BB-43FE-A2A3-2EE1A52D1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563" y="5623390"/>
            <a:ext cx="1157810" cy="102326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4DCB54F-9113-4620-B646-944ED8CC3B6A}"/>
              </a:ext>
            </a:extLst>
          </p:cNvPr>
          <p:cNvSpPr txBox="1"/>
          <p:nvPr/>
        </p:nvSpPr>
        <p:spPr bwMode="auto">
          <a:xfrm>
            <a:off x="7161521" y="5765689"/>
            <a:ext cx="1774742" cy="738664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9.46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drying rate: 22.5 kg/h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2400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9.46 kW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1C925EF-646E-4CF8-A358-F22B30EED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213" y="4220846"/>
            <a:ext cx="951541" cy="12022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0DAE793-E1BF-4946-9563-3647672FC3DA}"/>
              </a:ext>
            </a:extLst>
          </p:cNvPr>
          <p:cNvSpPr txBox="1"/>
          <p:nvPr/>
        </p:nvSpPr>
        <p:spPr bwMode="auto">
          <a:xfrm>
            <a:off x="3849259" y="5511035"/>
            <a:ext cx="1623230" cy="738665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5.152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cutting rate: 126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300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16 kW</a:t>
            </a:r>
          </a:p>
        </p:txBody>
      </p:sp>
    </p:spTree>
    <p:extLst>
      <p:ext uri="{BB962C8B-B14F-4D97-AF65-F5344CB8AC3E}">
        <p14:creationId xmlns:p14="http://schemas.microsoft.com/office/powerpoint/2010/main" val="3321242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Glass Seal</a:t>
            </a:r>
            <a:endParaRPr lang="zh-CN" altLang="en-US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Case study</a:t>
            </a:r>
            <a:endParaRPr lang="zh-CN" altLang="en-US" b="1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7B5896-8D72-4D40-9C5B-2E9A078C3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70" y="1049583"/>
            <a:ext cx="5392998" cy="24629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A97A5D-DA49-438F-8D4B-FE73BAD95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737" y="3634128"/>
            <a:ext cx="2449071" cy="96266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7B00679-23FE-4DC2-A7EF-FD59DE4F1B76}"/>
              </a:ext>
            </a:extLst>
          </p:cNvPr>
          <p:cNvSpPr txBox="1"/>
          <p:nvPr/>
        </p:nvSpPr>
        <p:spPr bwMode="auto">
          <a:xfrm>
            <a:off x="1952302" y="4793250"/>
            <a:ext cx="2003939" cy="142161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12.2412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cutting rate: 2274.3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40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40 kW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0F94EBE-A49F-48B1-A523-C2F27A715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772" y="3634129"/>
            <a:ext cx="1494566" cy="114404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A11B59E-8528-4556-9252-971C4112C651}"/>
              </a:ext>
            </a:extLst>
          </p:cNvPr>
          <p:cNvSpPr txBox="1"/>
          <p:nvPr/>
        </p:nvSpPr>
        <p:spPr bwMode="auto">
          <a:xfrm>
            <a:off x="5187761" y="4793251"/>
            <a:ext cx="1844588" cy="1421610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2.7813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Mixing rate: 7.0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314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6 kW</a:t>
            </a:r>
          </a:p>
        </p:txBody>
      </p:sp>
    </p:spTree>
    <p:extLst>
      <p:ext uri="{BB962C8B-B14F-4D97-AF65-F5344CB8AC3E}">
        <p14:creationId xmlns:p14="http://schemas.microsoft.com/office/powerpoint/2010/main" val="63922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Interconnect</a:t>
            </a:r>
            <a:endParaRPr lang="zh-CN" altLang="en-US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Case study</a:t>
            </a:r>
            <a:endParaRPr lang="zh-CN" altLang="en-US" b="1" i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237CB2-05E6-4B3D-8FDF-B72A3B62A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824"/>
            <a:ext cx="9144000" cy="24138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46E175-91CF-4D93-956F-C2918FB0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925" y="3566779"/>
            <a:ext cx="1396252" cy="9486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EE0ACC1-3A62-4FFF-8238-4B7664880A6E}"/>
              </a:ext>
            </a:extLst>
          </p:cNvPr>
          <p:cNvSpPr txBox="1"/>
          <p:nvPr/>
        </p:nvSpPr>
        <p:spPr bwMode="auto">
          <a:xfrm>
            <a:off x="1601718" y="4602987"/>
            <a:ext cx="1689896" cy="98755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27.18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Mixing rate: 20.4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18000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46 kW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84092B9-5DD7-44D0-A91A-50840D574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817" y="3574474"/>
            <a:ext cx="1646366" cy="92076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2862DA7-0E76-49DC-8BDB-EF8D53D7BC4B}"/>
              </a:ext>
            </a:extLst>
          </p:cNvPr>
          <p:cNvSpPr txBox="1"/>
          <p:nvPr/>
        </p:nvSpPr>
        <p:spPr bwMode="auto">
          <a:xfrm>
            <a:off x="3620441" y="4613295"/>
            <a:ext cx="1774742" cy="987550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1.0668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Mixing rate: 7.0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6206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8.25 kW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6B4E001-8BA6-4E42-A88C-ED9169FF5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100" y="3429000"/>
            <a:ext cx="878364" cy="104886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077C60B-6691-4767-8FEF-E8F24C9B05E9}"/>
              </a:ext>
            </a:extLst>
          </p:cNvPr>
          <p:cNvSpPr txBox="1"/>
          <p:nvPr/>
        </p:nvSpPr>
        <p:spPr bwMode="auto">
          <a:xfrm>
            <a:off x="6655376" y="4627242"/>
            <a:ext cx="1903605" cy="963295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1.24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Spraying rate: 0.0288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650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25 kW</a:t>
            </a:r>
          </a:p>
        </p:txBody>
      </p:sp>
    </p:spTree>
    <p:extLst>
      <p:ext uri="{BB962C8B-B14F-4D97-AF65-F5344CB8AC3E}">
        <p14:creationId xmlns:p14="http://schemas.microsoft.com/office/powerpoint/2010/main" val="3412774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SOEC Assembly</a:t>
            </a:r>
            <a:endParaRPr lang="zh-CN" altLang="en-US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Case study</a:t>
            </a:r>
            <a:endParaRPr lang="zh-CN" altLang="en-US" b="1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189847-D73D-4522-B1D5-66858ACE8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22" y="1500535"/>
            <a:ext cx="5591556" cy="25639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792D59-1C82-4D25-887E-5057F391D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91" y="4637081"/>
            <a:ext cx="1882605" cy="10320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462017A-DB54-4EBF-A489-1D05B3F7DF6F}"/>
              </a:ext>
            </a:extLst>
          </p:cNvPr>
          <p:cNvSpPr txBox="1"/>
          <p:nvPr/>
        </p:nvSpPr>
        <p:spPr bwMode="auto">
          <a:xfrm>
            <a:off x="4572000" y="4783757"/>
            <a:ext cx="1774742" cy="738664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Area: 6.63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Mixing rate: 8.0 m</a:t>
            </a:r>
            <a:r>
              <a:rPr lang="en-US" altLang="zh-CN" sz="1050" b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/h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Weight: 2500 kg</a:t>
            </a:r>
          </a:p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Power: 4 kW</a:t>
            </a:r>
          </a:p>
        </p:txBody>
      </p:sp>
    </p:spTree>
    <p:extLst>
      <p:ext uri="{BB962C8B-B14F-4D97-AF65-F5344CB8AC3E}">
        <p14:creationId xmlns:p14="http://schemas.microsoft.com/office/powerpoint/2010/main" val="3241531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i="1" dirty="0"/>
              <a:t>Cost evolutions of PEMEC and SOEC manufacturing</a:t>
            </a:r>
            <a:endParaRPr lang="en-US" altLang="zh-CN" b="1" i="1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C25844-891D-4B56-8D21-01E65E13D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b="1" i="1" dirty="0"/>
              <a:t>Results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4824095" y="1470660"/>
            <a:ext cx="4220210" cy="403098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646430" indent="-285750">
              <a:buFont typeface="Arial" panose="020B0604020202020204" pitchFamily="34" charset="0"/>
              <a:buChar char="•"/>
            </a:pPr>
            <a:r>
              <a:rPr lang="en-US" altLang="en-GB" sz="16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Volume &lt; 500 MW/y</a:t>
            </a:r>
          </a:p>
          <a:p>
            <a:pPr marL="360680" indent="0">
              <a:buFont typeface="Arial" panose="020B0604020202020204" pitchFamily="34" charset="0"/>
              <a:buNone/>
            </a:pPr>
            <a:r>
              <a:rPr lang="en-US" altLang="en-GB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The costs decreses extrmely fast and an exponential correlation between the cost and volume is almost fulfilled.</a:t>
            </a:r>
          </a:p>
          <a:p>
            <a:pPr marL="64643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en-GB" sz="1600" b="1" i="1" dirty="0">
              <a:solidFill>
                <a:schemeClr val="accent2"/>
              </a:solidFill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</a:endParaRPr>
          </a:p>
          <a:p>
            <a:pPr marL="64643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en-GB" sz="16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500 &lt; Volume &lt; 10000 MW/y</a:t>
            </a:r>
          </a:p>
          <a:p>
            <a:pPr marL="360680" indent="0">
              <a:buFont typeface="Arial" panose="020B0604020202020204" pitchFamily="34" charset="0"/>
              <a:buNone/>
            </a:pPr>
            <a:r>
              <a:rPr lang="en-US" altLang="en-GB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The costs decrease slower as some of the material prices reach the minimum values. Reductions in capital and labor costs dominate the decline of total costs.</a:t>
            </a:r>
          </a:p>
          <a:p>
            <a:pPr marL="64643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en-GB" sz="1600" b="1" i="1" dirty="0">
              <a:solidFill>
                <a:schemeClr val="accent2"/>
              </a:solidFill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</a:endParaRPr>
          </a:p>
          <a:p>
            <a:pPr marL="64643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en-GB" sz="16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Volume &gt;10000 MW/y</a:t>
            </a:r>
          </a:p>
          <a:p>
            <a:pPr marL="360680" indent="0">
              <a:buFont typeface="Arial" panose="020B0604020202020204" pitchFamily="34" charset="0"/>
              <a:buNone/>
            </a:pPr>
            <a:r>
              <a:rPr lang="en-US" altLang="en-GB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The cost of SOEC is nearly constant, approaching the minimum marginal cost.</a:t>
            </a:r>
          </a:p>
        </p:txBody>
      </p:sp>
      <p:pic>
        <p:nvPicPr>
          <p:cNvPr id="3" name="图片 2" descr="D:\EPFL\internship figure\图片2.png图片2"/>
          <p:cNvPicPr>
            <a:picLocks noChangeAspect="1"/>
          </p:cNvPicPr>
          <p:nvPr/>
        </p:nvPicPr>
        <p:blipFill>
          <a:blip r:embed="rId3"/>
          <a:srcRect r="880" b="1103"/>
          <a:stretch>
            <a:fillRect/>
          </a:stretch>
        </p:blipFill>
        <p:spPr>
          <a:xfrm>
            <a:off x="210820" y="1961515"/>
            <a:ext cx="4866005" cy="3642995"/>
          </a:xfrm>
          <a:prstGeom prst="rect">
            <a:avLst/>
          </a:prstGeom>
        </p:spPr>
      </p:pic>
      <p:sp>
        <p:nvSpPr>
          <p:cNvPr id="5" name="TextBox 7"/>
          <p:cNvSpPr txBox="1"/>
          <p:nvPr/>
        </p:nvSpPr>
        <p:spPr bwMode="auto">
          <a:xfrm>
            <a:off x="407353" y="1363027"/>
            <a:ext cx="4220210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360680" indent="0" algn="ctr">
              <a:buFont typeface="Arial" panose="020B0604020202020204" pitchFamily="34" charset="0"/>
              <a:buNone/>
            </a:pPr>
            <a:r>
              <a:rPr lang="en-US" altLang="en-GB" sz="1200" dirty="0">
                <a:solidFill>
                  <a:schemeClr val="tx1"/>
                </a:solidFill>
                <a:latin typeface="Times New Roman" panose="02020603050405020304" charset="0"/>
                <a:ea typeface="CMU Sans Serif" panose="02000803000000000000" pitchFamily="2" charset="0"/>
                <a:cs typeface="Times New Roman" panose="02020603050405020304" charset="0"/>
              </a:rPr>
              <a:t>Cost evolutions of PEMEC  and SOEC</a:t>
            </a:r>
          </a:p>
          <a:p>
            <a:pPr marL="360680" indent="0" algn="ctr">
              <a:buFont typeface="Arial" panose="020B0604020202020204" pitchFamily="34" charset="0"/>
              <a:buNone/>
            </a:pPr>
            <a:r>
              <a:rPr lang="en-US" altLang="en-GB" sz="1200" dirty="0">
                <a:solidFill>
                  <a:schemeClr val="tx1"/>
                </a:solidFill>
                <a:latin typeface="Times New Roman" panose="02020603050405020304" charset="0"/>
                <a:ea typeface="CMU Sans Serif" panose="02000803000000000000" pitchFamily="2" charset="0"/>
                <a:cs typeface="Times New Roman" panose="02020603050405020304" charset="0"/>
              </a:rPr>
              <a:t> (shaded area represents the deviation of the material prices)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0" y="5880735"/>
            <a:ext cx="9202420" cy="9220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r>
              <a:rPr lang="en-US" altLang="zh-CN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[1] Mayyas, Ahmad T, Mark F Ruth, Bryan S Pivovar, Guido Bender, and Keith B Wipke. “Manufacturing Cost Analysis for Proton Exchange Membrane Water Electrolyzers,” 2019.</a:t>
            </a:r>
            <a:endParaRPr lang="en-US" altLang="zh-CN" sz="900" kern="1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[2] Scataglini, R., M. Wei, A. Mayyas, S. H. Chan, T. Lipman, and M. Santarelli</a:t>
            </a:r>
            <a:r>
              <a:rPr lang="fr-CA" altLang="en-US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, </a:t>
            </a:r>
            <a:r>
              <a:rPr lang="en-US" altLang="zh-CN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Fuel Cells, 2017</a:t>
            </a:r>
            <a:r>
              <a:rPr lang="fr-CA" altLang="en-US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.</a:t>
            </a:r>
            <a:endParaRPr lang="fr-CA" altLang="en-US" sz="900" kern="1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fr-CA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[3] R. Anghilante, D. Colomar, A. Brisse, and M. Marrony, International Journal of Hydrogen Energy, 2018.</a:t>
            </a:r>
          </a:p>
          <a:p>
            <a:r>
              <a:rPr lang="en-US" altLang="zh-CN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[4] “Manufacturing Cost Analysis of 100 and 250 KW Fuel Cell Systems for Primary Power and Combined Heat and Power Applications.” Battelle Memorial Institute, 2016.</a:t>
            </a:r>
          </a:p>
          <a:p>
            <a:r>
              <a:rPr lang="en-US" altLang="zh-CN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[5] Mýrdal, Jón Steinar Garðarrson, Peter Vang Hendriksen, Christopher Graves, Søren Højgaard Jensen, and Eva Ravn Nielsen. “Predicting the Price of Solid Oxide Electrolysers (SOECs),” 2016.</a:t>
            </a:r>
          </a:p>
          <a:p>
            <a:endParaRPr lang="en-US" altLang="zh-CN" sz="900" kern="1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65612" y="1525945"/>
            <a:ext cx="612775" cy="2298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r>
              <a:rPr lang="en-US" sz="9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1,2,3,4,5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40FBFE8-3E12-4AE3-8DF9-C47715CFB406}"/>
              </a:ext>
            </a:extLst>
          </p:cNvPr>
          <p:cNvCxnSpPr>
            <a:cxnSpLocks/>
          </p:cNvCxnSpPr>
          <p:nvPr/>
        </p:nvCxnSpPr>
        <p:spPr>
          <a:xfrm flipV="1">
            <a:off x="1911096" y="2048256"/>
            <a:ext cx="0" cy="31638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24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767C73-746A-4580-A6C5-BE49A339C356}"/>
              </a:ext>
            </a:extLst>
          </p:cNvPr>
          <p:cNvCxnSpPr>
            <a:cxnSpLocks/>
          </p:cNvCxnSpPr>
          <p:nvPr/>
        </p:nvCxnSpPr>
        <p:spPr>
          <a:xfrm flipV="1">
            <a:off x="3291840" y="2048256"/>
            <a:ext cx="0" cy="31638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24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0B967CC-F778-4F59-970A-4086FEEB141B}"/>
              </a:ext>
            </a:extLst>
          </p:cNvPr>
          <p:cNvSpPr txBox="1"/>
          <p:nvPr/>
        </p:nvSpPr>
        <p:spPr bwMode="auto">
          <a:xfrm>
            <a:off x="1035560" y="4179957"/>
            <a:ext cx="370330" cy="369332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A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5342007-5769-4282-9B5A-6DAFDC412027}"/>
              </a:ext>
            </a:extLst>
          </p:cNvPr>
          <p:cNvSpPr txBox="1"/>
          <p:nvPr/>
        </p:nvSpPr>
        <p:spPr bwMode="auto">
          <a:xfrm>
            <a:off x="2198817" y="4444478"/>
            <a:ext cx="370330" cy="369332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B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5E7A9BF-72C1-4B92-86BB-D69895129D76}"/>
              </a:ext>
            </a:extLst>
          </p:cNvPr>
          <p:cNvSpPr txBox="1"/>
          <p:nvPr/>
        </p:nvSpPr>
        <p:spPr bwMode="auto">
          <a:xfrm>
            <a:off x="3872803" y="4728133"/>
            <a:ext cx="370330" cy="369332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C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PEM</a:t>
            </a:r>
            <a:endParaRPr lang="zh-CN" altLang="en-US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Results</a:t>
            </a:r>
            <a:endParaRPr lang="zh-CN" altLang="en-US" b="1" i="1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B8A68D17-0A4D-4EB0-B370-38C99257CCE2}"/>
              </a:ext>
            </a:extLst>
          </p:cNvPr>
          <p:cNvSpPr txBox="1"/>
          <p:nvPr/>
        </p:nvSpPr>
        <p:spPr bwMode="auto">
          <a:xfrm>
            <a:off x="635" y="4479438"/>
            <a:ext cx="9143365" cy="18158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360680" indent="0">
              <a:buFont typeface="Arial" panose="020B0604020202020204" pitchFamily="34" charset="0"/>
              <a:buNone/>
            </a:pPr>
            <a:endParaRPr lang="en-US" altLang="en-GB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  <a:sym typeface="+mn-ea"/>
            </a:endParaRPr>
          </a:p>
          <a:p>
            <a:pPr marL="646430" indent="-285750">
              <a:buFont typeface="Arial" panose="020B0604020202020204" pitchFamily="34" charset="0"/>
              <a:buChar char="•"/>
            </a:pPr>
            <a:r>
              <a:rPr lang="en-US" altLang="en-GB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The</a:t>
            </a:r>
            <a:r>
              <a:rPr lang="en-US" altLang="en-GB" sz="16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 </a:t>
            </a:r>
            <a:r>
              <a:rPr lang="en-US" altLang="en-GB" sz="1600" b="1" i="1" dirty="0">
                <a:solidFill>
                  <a:srgbClr val="FF000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material cost of CCM </a:t>
            </a:r>
            <a:r>
              <a:rPr lang="en-US" altLang="en-GB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occupies over 32%. Reducing the use of noble metal in catalyst is the most efficient way to cut down the total cost.</a:t>
            </a:r>
          </a:p>
          <a:p>
            <a:pPr marL="646430" indent="-285750">
              <a:buFont typeface="Arial" panose="020B0604020202020204" pitchFamily="34" charset="0"/>
              <a:buChar char="•"/>
            </a:pPr>
            <a:endParaRPr lang="en-US" altLang="en-GB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  <a:sym typeface="+mn-ea"/>
            </a:endParaRPr>
          </a:p>
          <a:p>
            <a:pPr marL="646430" indent="-285750">
              <a:buFont typeface="Arial" panose="020B0604020202020204" pitchFamily="34" charset="0"/>
              <a:buChar char="•"/>
            </a:pPr>
            <a:r>
              <a:rPr lang="en-US" altLang="en-GB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For assembly and frame processes, </a:t>
            </a:r>
            <a:r>
              <a:rPr lang="en-US" altLang="en-GB" sz="1600" b="1" i="1" dirty="0">
                <a:solidFill>
                  <a:srgbClr val="FF000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equipment </a:t>
            </a:r>
            <a:r>
              <a:rPr lang="en-US" altLang="en-GB" sz="1600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costs most</a:t>
            </a:r>
            <a:r>
              <a:rPr lang="en-US" altLang="en-GB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. New techniques should be introduced. There is little need to invest much on improving them at this stage as </a:t>
            </a:r>
            <a:r>
              <a:rPr lang="en-US" altLang="en-GB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the costs of these two components are negligible</a:t>
            </a:r>
            <a:r>
              <a:rPr lang="en-US" altLang="en-GB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.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72C302E-BEAC-4E40-BA9E-720D4B497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57" y="1097731"/>
            <a:ext cx="2536280" cy="33817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90F94A0-71ED-4251-B0CD-3E4CF4051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860" y="1097731"/>
            <a:ext cx="2536280" cy="338170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359009D-A4B1-41BC-A5FB-B7E515FC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563" y="1097732"/>
            <a:ext cx="2536280" cy="338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90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SOEC</a:t>
            </a:r>
            <a:endParaRPr lang="zh-CN" altLang="en-US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Results</a:t>
            </a:r>
            <a:endParaRPr lang="zh-CN" altLang="en-US" b="1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3004BA-7E47-43E5-BA00-AA095B3A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177473"/>
            <a:ext cx="2505456" cy="33406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4DA769-E25B-4D18-9B48-D9CE71C6C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475" y="1177473"/>
            <a:ext cx="2505456" cy="33406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5B3FFF-9F86-4C9F-B205-772504FFE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670" y="1177473"/>
            <a:ext cx="2505456" cy="3340608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F95B8D90-7A5F-4168-9410-08A6FE4605F3}"/>
              </a:ext>
            </a:extLst>
          </p:cNvPr>
          <p:cNvSpPr txBox="1"/>
          <p:nvPr/>
        </p:nvSpPr>
        <p:spPr bwMode="auto">
          <a:xfrm>
            <a:off x="0" y="4767572"/>
            <a:ext cx="9143365" cy="132343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360680" indent="0">
              <a:buFont typeface="Arial" panose="020B0604020202020204" pitchFamily="34" charset="0"/>
              <a:buNone/>
            </a:pPr>
            <a:endParaRPr lang="en-US" altLang="en-GB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  <a:sym typeface="+mn-ea"/>
            </a:endParaRPr>
          </a:p>
          <a:p>
            <a:pPr marL="646430" indent="-285750">
              <a:buFont typeface="Arial" panose="020B0604020202020204" pitchFamily="34" charset="0"/>
              <a:buChar char="•"/>
            </a:pPr>
            <a:r>
              <a:rPr lang="en-US" altLang="en-GB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The</a:t>
            </a:r>
            <a:r>
              <a:rPr lang="en-US" altLang="en-GB" sz="16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 </a:t>
            </a:r>
            <a:r>
              <a:rPr lang="en-US" altLang="en-GB" sz="1600" b="1" i="1" dirty="0">
                <a:solidFill>
                  <a:srgbClr val="FF000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equipment cost </a:t>
            </a:r>
            <a:r>
              <a:rPr lang="en-US" altLang="en-GB" sz="1600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and</a:t>
            </a:r>
            <a:r>
              <a:rPr lang="en-US" altLang="en-GB" sz="1600" b="1" i="1" dirty="0">
                <a:solidFill>
                  <a:srgbClr val="FF000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 plant cost </a:t>
            </a:r>
            <a:r>
              <a:rPr lang="en-US" altLang="en-GB" sz="1600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are the dominant factors</a:t>
            </a:r>
            <a:r>
              <a:rPr lang="en-US" altLang="en-GB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. </a:t>
            </a:r>
          </a:p>
          <a:p>
            <a:pPr marL="360680"/>
            <a:endParaRPr lang="en-US" altLang="en-GB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  <a:sym typeface="+mn-ea"/>
            </a:endParaRPr>
          </a:p>
          <a:p>
            <a:pPr marL="646430" indent="-285750">
              <a:buFont typeface="Arial" panose="020B0604020202020204" pitchFamily="34" charset="0"/>
              <a:buChar char="•"/>
            </a:pPr>
            <a:r>
              <a:rPr lang="en-US" altLang="en-GB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In all scenarios, new techniques or new production lines should be introduced to increase the use of equipment's and plants.</a:t>
            </a:r>
          </a:p>
        </p:txBody>
      </p:sp>
    </p:spTree>
    <p:extLst>
      <p:ext uri="{BB962C8B-B14F-4D97-AF65-F5344CB8AC3E}">
        <p14:creationId xmlns:p14="http://schemas.microsoft.com/office/powerpoint/2010/main" val="2430073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672F5E2-3060-40C8-ACEF-9312F1D1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13" y="924382"/>
            <a:ext cx="7736774" cy="464206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Environmental impacts (PEM)</a:t>
            </a:r>
            <a:endParaRPr lang="zh-CN" altLang="en-US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Results</a:t>
            </a:r>
            <a:endParaRPr lang="zh-CN" altLang="en-US" b="1" i="1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CEA55078-19F2-475D-B4C9-A30466308FBF}"/>
              </a:ext>
            </a:extLst>
          </p:cNvPr>
          <p:cNvSpPr txBox="1"/>
          <p:nvPr/>
        </p:nvSpPr>
        <p:spPr bwMode="auto">
          <a:xfrm>
            <a:off x="0" y="5566446"/>
            <a:ext cx="9144000" cy="132343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646430" indent="-285750">
              <a:buFont typeface="Arial" panose="020B0604020202020204" pitchFamily="34" charset="0"/>
              <a:buChar char="•"/>
            </a:pPr>
            <a:r>
              <a:rPr lang="en-US" altLang="en-GB" sz="1600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As depicted in the figures, in PEMEC, </a:t>
            </a:r>
            <a:r>
              <a:rPr lang="en-US" altLang="en-GB" sz="1600" b="1" i="1" dirty="0">
                <a:solidFill>
                  <a:srgbClr val="FF000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materials</a:t>
            </a:r>
            <a:r>
              <a:rPr lang="en-US" altLang="en-GB" sz="1600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 are the main source of most environmental impacts.</a:t>
            </a:r>
          </a:p>
          <a:p>
            <a:pPr marL="646430" indent="-285750">
              <a:buFont typeface="Arial" panose="020B0604020202020204" pitchFamily="34" charset="0"/>
              <a:buChar char="•"/>
            </a:pPr>
            <a:r>
              <a:rPr lang="en-US" altLang="en-GB" sz="1600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Among all the materials, the use of </a:t>
            </a:r>
            <a:r>
              <a:rPr lang="en-US" altLang="en-GB" sz="1600" b="1" i="1" dirty="0">
                <a:solidFill>
                  <a:srgbClr val="FF000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platinum, iridium, and gold </a:t>
            </a:r>
            <a:r>
              <a:rPr lang="en-US" altLang="en-GB" sz="1600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is the dominant contributor in most of environmental impacts.</a:t>
            </a:r>
          </a:p>
          <a:p>
            <a:pPr marL="360680"/>
            <a:endParaRPr lang="en-US" altLang="en-GB" sz="1600" b="1" i="1" dirty="0"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47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Environmental impacts (SOEC)</a:t>
            </a:r>
            <a:endParaRPr lang="zh-CN" altLang="en-US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Results</a:t>
            </a:r>
            <a:endParaRPr lang="zh-CN" altLang="en-US" b="1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9CB374-7AFC-42F7-B539-ED62DFDB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08" y="951838"/>
            <a:ext cx="7491984" cy="4495190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CE8C74B0-6195-4D0F-B184-093E7567B3F6}"/>
              </a:ext>
            </a:extLst>
          </p:cNvPr>
          <p:cNvSpPr txBox="1"/>
          <p:nvPr/>
        </p:nvSpPr>
        <p:spPr bwMode="auto">
          <a:xfrm>
            <a:off x="0" y="5566446"/>
            <a:ext cx="9144000" cy="132343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646430" indent="-285750">
              <a:buFont typeface="Arial" panose="020B0604020202020204" pitchFamily="34" charset="0"/>
              <a:buChar char="•"/>
            </a:pPr>
            <a:r>
              <a:rPr lang="en-US" altLang="en-GB" sz="1600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As depicted in the figures, in SOEC, </a:t>
            </a:r>
            <a:r>
              <a:rPr lang="en-US" altLang="en-GB" sz="1600" b="1" i="1" dirty="0">
                <a:solidFill>
                  <a:srgbClr val="FF000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utilities</a:t>
            </a:r>
            <a:r>
              <a:rPr lang="en-US" altLang="en-GB" sz="1600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 are the main source of most environmental impacts.</a:t>
            </a:r>
          </a:p>
          <a:p>
            <a:pPr marL="646430" indent="-285750">
              <a:buFont typeface="Arial" panose="020B0604020202020204" pitchFamily="34" charset="0"/>
              <a:buChar char="•"/>
            </a:pPr>
            <a:r>
              <a:rPr lang="en-US" altLang="en-GB" sz="1600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Among all the environmental impacts, the production of SOEC will have larger environmental impacts on </a:t>
            </a:r>
            <a:r>
              <a:rPr lang="en-US" altLang="en-GB" sz="1600" b="1" i="1" dirty="0">
                <a:solidFill>
                  <a:srgbClr val="FF000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freshwater</a:t>
            </a:r>
            <a:r>
              <a:rPr lang="en-US" altLang="en-GB" sz="1600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.</a:t>
            </a:r>
          </a:p>
          <a:p>
            <a:pPr marL="360680"/>
            <a:endParaRPr lang="en-US" altLang="en-GB" sz="1600" b="1" i="1" dirty="0"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289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C273B347-7AE0-4B2C-B2FD-3C2B48CD3ACB}"/>
              </a:ext>
            </a:extLst>
          </p:cNvPr>
          <p:cNvSpPr txBox="1"/>
          <p:nvPr/>
        </p:nvSpPr>
        <p:spPr bwMode="auto">
          <a:xfrm>
            <a:off x="3487722" y="3108428"/>
            <a:ext cx="4121275" cy="80897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ffectLst/>
        </p:spPr>
        <p:txBody>
          <a:bodyPr wrap="square">
            <a:spAutoFit/>
          </a:bodyPr>
          <a:lstStyle/>
          <a:p>
            <a:pPr algn="ctr"/>
            <a:endParaRPr lang="zh-CN" altLang="en-US" sz="1100" b="1" i="1" dirty="0">
              <a:latin typeface="CMU Sans Serif" panose="02000803000000000000" pitchFamily="2" charset="0"/>
              <a:ea typeface="黑体" panose="02010609060101010101" charset="-122"/>
              <a:cs typeface="CMU Sans Serif" panose="02000803000000000000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458288-75AE-46DD-BE25-EF22F2C3EA6C}"/>
              </a:ext>
            </a:extLst>
          </p:cNvPr>
          <p:cNvSpPr txBox="1"/>
          <p:nvPr/>
        </p:nvSpPr>
        <p:spPr bwMode="auto">
          <a:xfrm>
            <a:off x="0" y="1586260"/>
            <a:ext cx="8754535" cy="4628190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rgbClr val="00808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Goal &amp; scope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i="1" dirty="0">
              <a:solidFill>
                <a:srgbClr val="008080"/>
              </a:solidFill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i="1" dirty="0">
              <a:solidFill>
                <a:srgbClr val="008080"/>
              </a:solidFill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rgbClr val="00808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Inventory analysis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i="1" dirty="0">
              <a:solidFill>
                <a:srgbClr val="008080"/>
              </a:solidFill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i="1" dirty="0">
              <a:solidFill>
                <a:srgbClr val="008080"/>
              </a:solidFill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rgbClr val="00808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Impact assessment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i="1" dirty="0">
              <a:solidFill>
                <a:srgbClr val="008080"/>
              </a:solidFill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i="1" dirty="0">
              <a:solidFill>
                <a:srgbClr val="008080"/>
              </a:solidFill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rgbClr val="00808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Interpretation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800" b="1" i="1" dirty="0">
              <a:solidFill>
                <a:schemeClr val="accent1"/>
              </a:solidFill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61AF3A6-ACAA-4940-BE32-75E3E1968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What is LCA</a:t>
            </a:r>
            <a:endParaRPr lang="zh-CN" altLang="en-US" b="1" i="1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6E91E7-3975-498F-83AA-0E6DA908CB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49ECBBF-4C59-4C00-9CF4-08819F994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Introduction</a:t>
            </a:r>
            <a:endParaRPr lang="zh-CN" altLang="en-US" b="1" i="1" dirty="0"/>
          </a:p>
        </p:txBody>
      </p:sp>
      <p:pic>
        <p:nvPicPr>
          <p:cNvPr id="7" name="Picture 2" descr="openLCA Nexus: The source for LCA data sets">
            <a:extLst>
              <a:ext uri="{FF2B5EF4-FFF2-40B4-BE49-F238E27FC236}">
                <a16:creationId xmlns:a16="http://schemas.microsoft.com/office/drawing/2014/main" id="{9B3855BA-B26E-4315-B900-96F6429D7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104" y="4977789"/>
            <a:ext cx="1350918" cy="38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F3EBD5E7-4569-48E3-96DD-469F106EE335}"/>
              </a:ext>
            </a:extLst>
          </p:cNvPr>
          <p:cNvSpPr/>
          <p:nvPr/>
        </p:nvSpPr>
        <p:spPr>
          <a:xfrm>
            <a:off x="4977104" y="4573963"/>
            <a:ext cx="1350918" cy="296779"/>
          </a:xfrm>
          <a:prstGeom prst="round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IMPACTS</a:t>
            </a:r>
            <a:endParaRPr lang="zh-CN" altLang="en-US" b="1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98DB9DF-298C-403E-8C11-4C14D8001694}"/>
              </a:ext>
            </a:extLst>
          </p:cNvPr>
          <p:cNvSpPr/>
          <p:nvPr/>
        </p:nvSpPr>
        <p:spPr>
          <a:xfrm>
            <a:off x="7242440" y="4569136"/>
            <a:ext cx="1350918" cy="296779"/>
          </a:xfrm>
          <a:prstGeom prst="round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TOTAL</a:t>
            </a:r>
            <a:endParaRPr lang="zh-CN" altLang="en-US" b="1" dirty="0"/>
          </a:p>
        </p:txBody>
      </p:sp>
      <p:pic>
        <p:nvPicPr>
          <p:cNvPr id="12" name="图形 11" descr="关闭 纯色填充">
            <a:extLst>
              <a:ext uri="{FF2B5EF4-FFF2-40B4-BE49-F238E27FC236}">
                <a16:creationId xmlns:a16="http://schemas.microsoft.com/office/drawing/2014/main" id="{024F4D2B-1567-4F48-829C-DE42C8152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0917" y="4596306"/>
            <a:ext cx="296780" cy="296780"/>
          </a:xfrm>
          <a:prstGeom prst="rect">
            <a:avLst/>
          </a:prstGeom>
        </p:spPr>
      </p:pic>
      <p:pic>
        <p:nvPicPr>
          <p:cNvPr id="13" name="图形 12" descr="线箭头: 直 纯色填充">
            <a:extLst>
              <a:ext uri="{FF2B5EF4-FFF2-40B4-BE49-F238E27FC236}">
                <a16:creationId xmlns:a16="http://schemas.microsoft.com/office/drawing/2014/main" id="{351A293E-5986-4F58-A56C-BBE6BE95F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524968" y="4457263"/>
            <a:ext cx="520526" cy="520526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2C5B81F-B754-42F6-A4CD-DBB737A0CC54}"/>
              </a:ext>
            </a:extLst>
          </p:cNvPr>
          <p:cNvSpPr/>
          <p:nvPr/>
        </p:nvSpPr>
        <p:spPr>
          <a:xfrm>
            <a:off x="2928831" y="4569137"/>
            <a:ext cx="1432679" cy="296779"/>
          </a:xfrm>
          <a:prstGeom prst="round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INVENTORY</a:t>
            </a:r>
            <a:endParaRPr lang="zh-CN" altLang="en-US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C602596-F97E-4E9C-A698-4CD2E66F6817}"/>
              </a:ext>
            </a:extLst>
          </p:cNvPr>
          <p:cNvSpPr/>
          <p:nvPr/>
        </p:nvSpPr>
        <p:spPr>
          <a:xfrm>
            <a:off x="6270014" y="2029750"/>
            <a:ext cx="1614285" cy="38520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Function Unit</a:t>
            </a:r>
            <a:endParaRPr lang="zh-CN" altLang="en-US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CB3FFDD-1D94-49DB-84BA-9919D914015D}"/>
              </a:ext>
            </a:extLst>
          </p:cNvPr>
          <p:cNvSpPr/>
          <p:nvPr/>
        </p:nvSpPr>
        <p:spPr>
          <a:xfrm>
            <a:off x="3487722" y="2029750"/>
            <a:ext cx="2066389" cy="38520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System Boundary</a:t>
            </a:r>
            <a:endParaRPr lang="zh-CN" altLang="en-US" b="1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B2208E5-AA0A-4B93-84B9-FE741795D7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4734" y="3290909"/>
            <a:ext cx="371103" cy="37110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981498D-AC84-44FD-B3AF-89973B6E57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9780" y="3175701"/>
            <a:ext cx="564030" cy="56403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733B2B4-58EB-444F-B6C0-B241ECBF39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4553" y="3290909"/>
            <a:ext cx="385209" cy="38520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1F93E4F-83DC-43DB-B44C-FC5BF37448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6801" y="3265639"/>
            <a:ext cx="457921" cy="45792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46D0C4E-10C7-4496-8503-7206529CCB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672" y="3265639"/>
            <a:ext cx="457921" cy="45792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8851412-7184-4827-BB09-D420C139BF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3904" y="5571991"/>
            <a:ext cx="896190" cy="89619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858CCB5-61B2-4A77-8C4E-7E41297E51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9194" y="5571687"/>
            <a:ext cx="1003846" cy="100384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281354D9-9C06-438F-809C-783FE6B5CADB}"/>
              </a:ext>
            </a:extLst>
          </p:cNvPr>
          <p:cNvSpPr txBox="1"/>
          <p:nvPr/>
        </p:nvSpPr>
        <p:spPr bwMode="auto">
          <a:xfrm>
            <a:off x="1" y="1003629"/>
            <a:ext cx="9143999" cy="461665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1" i="0" dirty="0">
                <a:solidFill>
                  <a:srgbClr val="202122"/>
                </a:solidFill>
                <a:effectLst/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Life cycle assessment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 (</a:t>
            </a:r>
            <a:r>
              <a:rPr lang="en-US" altLang="zh-CN" sz="1200" b="1" i="0" dirty="0">
                <a:solidFill>
                  <a:srgbClr val="202122"/>
                </a:solidFill>
                <a:effectLst/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LCA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), also known as </a:t>
            </a:r>
            <a:r>
              <a:rPr lang="en-US" altLang="zh-CN" sz="1200" b="1" i="0" dirty="0">
                <a:solidFill>
                  <a:srgbClr val="202122"/>
                </a:solidFill>
                <a:effectLst/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life cycle analysis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, is a </a:t>
            </a:r>
            <a:r>
              <a:rPr lang="en-US" altLang="zh-CN" sz="1200" b="1" i="0" u="none" strike="noStrike" dirty="0">
                <a:solidFill>
                  <a:srgbClr val="3366CC"/>
                </a:solidFill>
                <a:effectLst/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methodology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 for assessing </a:t>
            </a:r>
            <a:r>
              <a:rPr lang="en-US" altLang="zh-CN" sz="1200" b="1" i="0" u="none" strike="noStrike" dirty="0">
                <a:solidFill>
                  <a:srgbClr val="3366CC"/>
                </a:solidFill>
                <a:effectLst/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environmental impacts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 associated with all the stages of the </a:t>
            </a:r>
            <a:r>
              <a:rPr lang="en-US" altLang="zh-CN" sz="1200" b="1" i="0" u="none" strike="noStrike" dirty="0">
                <a:solidFill>
                  <a:srgbClr val="3366CC"/>
                </a:solidFill>
                <a:effectLst/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life cycle of a commercial product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, </a:t>
            </a:r>
            <a:r>
              <a:rPr lang="en-US" altLang="zh-CN" sz="1200" b="1" i="0" u="none" strike="noStrike" dirty="0">
                <a:solidFill>
                  <a:srgbClr val="3366CC"/>
                </a:solidFill>
                <a:effectLst/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process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, or </a:t>
            </a:r>
            <a:r>
              <a:rPr lang="en-US" altLang="zh-CN" sz="1200" b="1" dirty="0">
                <a:solidFill>
                  <a:srgbClr val="3366CC"/>
                </a:solidFill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service</a:t>
            </a:r>
            <a:r>
              <a:rPr lang="en-US" altLang="zh-CN" sz="1200" b="0" i="0" dirty="0">
                <a:solidFill>
                  <a:srgbClr val="202122"/>
                </a:solidFill>
                <a:effectLst/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.</a:t>
            </a:r>
            <a:endParaRPr lang="zh-CN" altLang="en-US" sz="1200" dirty="0">
              <a:latin typeface="CMU Sans Serif" panose="02010600030101010101" charset="0"/>
              <a:cs typeface="CMU Sans Serif" panose="02010600030101010101" charset="0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6F37D903-3060-4877-B6E4-AFF367C1084C}"/>
              </a:ext>
            </a:extLst>
          </p:cNvPr>
          <p:cNvCxnSpPr>
            <a:cxnSpLocks/>
          </p:cNvCxnSpPr>
          <p:nvPr/>
        </p:nvCxnSpPr>
        <p:spPr>
          <a:xfrm>
            <a:off x="4475507" y="2425404"/>
            <a:ext cx="0" cy="668460"/>
          </a:xfrm>
          <a:prstGeom prst="straightConnector1">
            <a:avLst/>
          </a:prstGeom>
          <a:ln>
            <a:solidFill>
              <a:srgbClr val="66B3B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E183E58-ABAD-4D7B-B29B-D225FF65CF10}"/>
              </a:ext>
            </a:extLst>
          </p:cNvPr>
          <p:cNvCxnSpPr>
            <a:cxnSpLocks/>
          </p:cNvCxnSpPr>
          <p:nvPr/>
        </p:nvCxnSpPr>
        <p:spPr>
          <a:xfrm>
            <a:off x="7077157" y="2422358"/>
            <a:ext cx="0" cy="868551"/>
          </a:xfrm>
          <a:prstGeom prst="straightConnector1">
            <a:avLst/>
          </a:prstGeom>
          <a:ln>
            <a:solidFill>
              <a:srgbClr val="66B3B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F9CA9CCD-DCF3-4E94-8E03-7B4C2BEE7F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5309" y="3290909"/>
            <a:ext cx="371103" cy="37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0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Estimation of Future Scenarios</a:t>
            </a:r>
            <a:endParaRPr lang="zh-CN" altLang="en-US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Discussion</a:t>
            </a:r>
            <a:endParaRPr lang="zh-CN" altLang="en-US" b="1" i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097048-D78D-4CB9-8A94-716955FF7344}"/>
              </a:ext>
            </a:extLst>
          </p:cNvPr>
          <p:cNvSpPr txBox="1"/>
          <p:nvPr/>
        </p:nvSpPr>
        <p:spPr bwMode="auto">
          <a:xfrm>
            <a:off x="1481329" y="1985186"/>
            <a:ext cx="1859992" cy="36933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altLang="en-GB" sz="18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Cost estimation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7D5DAE7-8679-4359-91DC-18DDD2FBA823}"/>
              </a:ext>
            </a:extLst>
          </p:cNvPr>
          <p:cNvSpPr txBox="1"/>
          <p:nvPr/>
        </p:nvSpPr>
        <p:spPr bwMode="auto">
          <a:xfrm>
            <a:off x="5802679" y="1985186"/>
            <a:ext cx="1859992" cy="36933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altLang="en-GB" sz="18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EI estimation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16F80AF-96E3-4920-BB2A-9611B6677920}"/>
              </a:ext>
            </a:extLst>
          </p:cNvPr>
          <p:cNvSpPr txBox="1"/>
          <p:nvPr/>
        </p:nvSpPr>
        <p:spPr bwMode="auto">
          <a:xfrm>
            <a:off x="32336" y="968804"/>
            <a:ext cx="7630335" cy="369332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altLang="en-GB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Equipped with estimated statistics for future PEM capacity:</a:t>
            </a:r>
            <a:endParaRPr lang="zh-CN" altLang="en-US" dirty="0"/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DB4CB90E-F543-400E-AD41-01A4777E89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313875"/>
              </p:ext>
            </p:extLst>
          </p:nvPr>
        </p:nvGraphicFramePr>
        <p:xfrm>
          <a:off x="125325" y="268833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6A698AEC-BE3D-4B58-BAE4-3D864B5B1B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281212"/>
              </p:ext>
            </p:extLst>
          </p:nvPr>
        </p:nvGraphicFramePr>
        <p:xfrm>
          <a:off x="4697325" y="268833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BB1BFF50-7108-4A19-8C28-2E0A5EEE7C3C}"/>
              </a:ext>
            </a:extLst>
          </p:cNvPr>
          <p:cNvSpPr txBox="1"/>
          <p:nvPr/>
        </p:nvSpPr>
        <p:spPr bwMode="auto">
          <a:xfrm>
            <a:off x="0" y="6392737"/>
            <a:ext cx="9144000" cy="253916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050" b="1" dirty="0"/>
              <a:t>Estimated statistics source: https://www.iea.org/energy-system/low-emission-fuels/electrolysers</a:t>
            </a:r>
            <a:endParaRPr lang="zh-CN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667960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Estimation of Future Scenarios</a:t>
            </a:r>
            <a:endParaRPr lang="zh-CN" altLang="en-US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Discussion</a:t>
            </a:r>
            <a:endParaRPr lang="zh-CN" altLang="en-US" b="1" i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097048-D78D-4CB9-8A94-716955FF7344}"/>
              </a:ext>
            </a:extLst>
          </p:cNvPr>
          <p:cNvSpPr txBox="1"/>
          <p:nvPr/>
        </p:nvSpPr>
        <p:spPr bwMode="auto">
          <a:xfrm>
            <a:off x="1481329" y="1985186"/>
            <a:ext cx="1859992" cy="36933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altLang="en-GB" sz="18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Cost estimation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7D5DAE7-8679-4359-91DC-18DDD2FBA823}"/>
              </a:ext>
            </a:extLst>
          </p:cNvPr>
          <p:cNvSpPr txBox="1"/>
          <p:nvPr/>
        </p:nvSpPr>
        <p:spPr bwMode="auto">
          <a:xfrm>
            <a:off x="5802679" y="1985186"/>
            <a:ext cx="1859992" cy="36933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altLang="en-GB" sz="18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EI estimation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16F80AF-96E3-4920-BB2A-9611B6677920}"/>
              </a:ext>
            </a:extLst>
          </p:cNvPr>
          <p:cNvSpPr txBox="1"/>
          <p:nvPr/>
        </p:nvSpPr>
        <p:spPr bwMode="auto">
          <a:xfrm>
            <a:off x="32336" y="968804"/>
            <a:ext cx="7630335" cy="369332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altLang="en-GB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Equipped with estimated statistics for future SOEC capacity:</a:t>
            </a:r>
            <a:endParaRPr lang="zh-CN" altLang="en-US" dirty="0"/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61C27C5F-842F-49FC-89B5-5F75BD279C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5031295"/>
              </p:ext>
            </p:extLst>
          </p:nvPr>
        </p:nvGraphicFramePr>
        <p:xfrm>
          <a:off x="125325" y="2592386"/>
          <a:ext cx="4572000" cy="3154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1F2E06FE-6D30-4A8F-B450-63D11E743D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0912684"/>
              </p:ext>
            </p:extLst>
          </p:nvPr>
        </p:nvGraphicFramePr>
        <p:xfrm>
          <a:off x="4446675" y="2592386"/>
          <a:ext cx="4572000" cy="3154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4E4D2339-EC9F-49F0-AD8B-7FE4B37B02FD}"/>
              </a:ext>
            </a:extLst>
          </p:cNvPr>
          <p:cNvSpPr txBox="1"/>
          <p:nvPr/>
        </p:nvSpPr>
        <p:spPr bwMode="auto">
          <a:xfrm>
            <a:off x="0" y="6392737"/>
            <a:ext cx="9144000" cy="253916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050" b="1" dirty="0"/>
              <a:t>Estimated statistics source: https://www.iea.org/energy-system/low-emission-fuels/electrolysers</a:t>
            </a:r>
            <a:endParaRPr lang="zh-CN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395514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 Takeaway messages</a:t>
            </a:r>
            <a:endParaRPr lang="zh-CN" altLang="en-US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Conclusion</a:t>
            </a:r>
            <a:endParaRPr lang="zh-CN" altLang="en-US" b="1" i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16F80AF-96E3-4920-BB2A-9611B6677920}"/>
              </a:ext>
            </a:extLst>
          </p:cNvPr>
          <p:cNvSpPr txBox="1"/>
          <p:nvPr/>
        </p:nvSpPr>
        <p:spPr bwMode="auto">
          <a:xfrm>
            <a:off x="0" y="1052398"/>
            <a:ext cx="9144000" cy="5632311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effectLst/>
                <a:latin typeface="Abadi" panose="020B0604020202020204" pitchFamily="34" charset="0"/>
              </a:rPr>
              <a:t>Scale-Induced Efficiencies:</a:t>
            </a:r>
            <a:endParaRPr lang="en-US" altLang="zh-CN" b="0" i="0" dirty="0">
              <a:effectLst/>
              <a:latin typeface="Abadi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FF0000"/>
                </a:solidFill>
                <a:effectLst/>
                <a:latin typeface="Abadi" panose="020B0604020202020204" pitchFamily="34" charset="0"/>
              </a:rPr>
              <a:t>As production scale increases, economies of scale come into play.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Abadi" panose="020B0604020202020204" pitchFamily="34" charset="0"/>
              </a:rPr>
              <a:t>Improved operational efficiency, resource utilization, and reduced emissions intensity.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Abadi" panose="020B0604020202020204" pitchFamily="34" charset="0"/>
              </a:rPr>
              <a:t>Example: Larger hydrogen production facilities reduce environmental impact per unit of output.</a:t>
            </a:r>
          </a:p>
          <a:p>
            <a:pPr algn="l"/>
            <a:r>
              <a:rPr lang="en-US" altLang="zh-CN" b="1" i="0" dirty="0">
                <a:effectLst/>
                <a:latin typeface="Abadi" panose="020B0604020202020204" pitchFamily="34" charset="0"/>
              </a:rPr>
              <a:t>Technological Progression:</a:t>
            </a:r>
            <a:endParaRPr lang="en-US" altLang="zh-CN" b="0" i="0" dirty="0">
              <a:effectLst/>
              <a:latin typeface="Abadi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FF0000"/>
                </a:solidFill>
                <a:effectLst/>
                <a:latin typeface="Abadi" panose="020B0604020202020204" pitchFamily="34" charset="0"/>
              </a:rPr>
              <a:t>Continuous technological advancement enhances efficiency.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Abadi" panose="020B0604020202020204" pitchFamily="34" charset="0"/>
              </a:rPr>
              <a:t>Research and development efforts lead to reduced environmental footprints.</a:t>
            </a:r>
          </a:p>
          <a:p>
            <a:pPr algn="l"/>
            <a:r>
              <a:rPr lang="en-US" altLang="zh-CN" b="1" i="0" dirty="0">
                <a:effectLst/>
                <a:latin typeface="Abadi" panose="020B0604020202020204" pitchFamily="34" charset="0"/>
              </a:rPr>
              <a:t>Resource Optimization:</a:t>
            </a:r>
            <a:endParaRPr lang="en-US" altLang="zh-CN" b="0" i="0" dirty="0">
              <a:effectLst/>
              <a:latin typeface="Abadi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Abadi" panose="020B0604020202020204" pitchFamily="34" charset="0"/>
              </a:rPr>
              <a:t>Larger-scale production facilities implement advanced resource management practices.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Abadi" panose="020B0604020202020204" pitchFamily="34" charset="0"/>
              </a:rPr>
              <a:t>Includes energy-efficient equipment, systematic material recycling, and waste reduction.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FF0000"/>
                </a:solidFill>
                <a:effectLst/>
                <a:latin typeface="Abadi" panose="020B0604020202020204" pitchFamily="34" charset="0"/>
              </a:rPr>
              <a:t>Low-carbon electricity’s use can hugely decrease the carbon dioxide emissions</a:t>
            </a:r>
          </a:p>
          <a:p>
            <a:pPr algn="l"/>
            <a:r>
              <a:rPr lang="en-US" altLang="zh-CN" b="1" i="0" dirty="0">
                <a:effectLst/>
                <a:latin typeface="Abadi" panose="020B0604020202020204" pitchFamily="34" charset="0"/>
              </a:rPr>
              <a:t>Lifecycle Analysis:</a:t>
            </a:r>
            <a:endParaRPr lang="en-US" altLang="zh-CN" b="0" i="0" dirty="0">
              <a:effectLst/>
              <a:latin typeface="Abadi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Abadi" panose="020B0604020202020204" pitchFamily="34" charset="0"/>
              </a:rPr>
              <a:t>Holistic evaluation of product or process lifecycle.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FF0000"/>
                </a:solidFill>
                <a:effectLst/>
                <a:latin typeface="Abadi" panose="020B0604020202020204" pitchFamily="34" charset="0"/>
              </a:rPr>
              <a:t>Optimization opportunities across all stages, from raw materials to disposal.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Abadi" panose="020B0604020202020204" pitchFamily="34" charset="0"/>
              </a:rPr>
              <a:t>Cumulative reduction in environmental impacts.</a:t>
            </a:r>
          </a:p>
          <a:p>
            <a:pPr algn="l"/>
            <a:r>
              <a:rPr lang="en-US" altLang="zh-CN" b="1" i="0" dirty="0">
                <a:effectLst/>
                <a:latin typeface="Abadi" panose="020B0604020202020204" pitchFamily="34" charset="0"/>
              </a:rPr>
              <a:t>Sustainability Reporting:</a:t>
            </a:r>
            <a:endParaRPr lang="en-US" altLang="zh-CN" b="0" i="0" dirty="0">
              <a:effectLst/>
              <a:latin typeface="Abadi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Abadi" panose="020B0604020202020204" pitchFamily="34" charset="0"/>
              </a:rPr>
              <a:t>Larger production scale necessitates more comprehensive sustainability reporting.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Abadi" panose="020B0604020202020204" pitchFamily="34" charset="0"/>
              </a:rPr>
              <a:t>Companies respond to stakeholder expectations and evolving regulations.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FF0000"/>
                </a:solidFill>
                <a:effectLst/>
                <a:latin typeface="Abadi" panose="020B0604020202020204" pitchFamily="34" charset="0"/>
              </a:rPr>
              <a:t>Estimate the future cost as well as environmental impacts, giving instructions to industry.</a:t>
            </a:r>
          </a:p>
        </p:txBody>
      </p:sp>
    </p:spTree>
    <p:extLst>
      <p:ext uri="{BB962C8B-B14F-4D97-AF65-F5344CB8AC3E}">
        <p14:creationId xmlns:p14="http://schemas.microsoft.com/office/powerpoint/2010/main" val="3500662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DFE3658-9EA5-4827-8D2D-A18E5C488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82" y="1045100"/>
            <a:ext cx="8547834" cy="2789211"/>
          </a:xfrm>
          <a:prstGeom prst="rect">
            <a:avLst/>
          </a:prstGeom>
        </p:spPr>
      </p:pic>
      <p:sp>
        <p:nvSpPr>
          <p:cNvPr id="40" name="圆角矩形 2">
            <a:extLst>
              <a:ext uri="{FF2B5EF4-FFF2-40B4-BE49-F238E27FC236}">
                <a16:creationId xmlns:a16="http://schemas.microsoft.com/office/drawing/2014/main" id="{67DFAC5B-3780-4554-BDB5-76C323CE3F0B}"/>
              </a:ext>
            </a:extLst>
          </p:cNvPr>
          <p:cNvSpPr/>
          <p:nvPr/>
        </p:nvSpPr>
        <p:spPr>
          <a:xfrm>
            <a:off x="612809" y="2921235"/>
            <a:ext cx="2501004" cy="5077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GB" b="1" i="1" dirty="0"/>
              <a:t>What is “Positive Energy District”?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17B87808-411E-4B3D-A902-35867AFBE3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GB" b="1" i="1" dirty="0"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This internship</a:t>
            </a:r>
          </a:p>
        </p:txBody>
      </p:sp>
      <p:sp>
        <p:nvSpPr>
          <p:cNvPr id="24" name="文本框 2">
            <a:extLst>
              <a:ext uri="{FF2B5EF4-FFF2-40B4-BE49-F238E27FC236}">
                <a16:creationId xmlns:a16="http://schemas.microsoft.com/office/drawing/2014/main" id="{3B5151A9-24F6-4302-BC9C-D77408C663E1}"/>
              </a:ext>
            </a:extLst>
          </p:cNvPr>
          <p:cNvSpPr txBox="1"/>
          <p:nvPr/>
        </p:nvSpPr>
        <p:spPr>
          <a:xfrm>
            <a:off x="922857" y="3954570"/>
            <a:ext cx="1863128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PED</a:t>
            </a:r>
            <a:endParaRPr lang="zh-CN" altLang="en-US" b="1" i="1" dirty="0">
              <a:latin typeface="CMU Sans Serif" panose="02000803000000000000" pitchFamily="2" charset="0"/>
              <a:ea typeface="黑体" panose="02010609060101010101" charset="-122"/>
              <a:cs typeface="CMU Sans Serif" panose="02000803000000000000" pitchFamily="2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0176BED-4E7D-4FA3-89E6-EB8AEAC8646E}"/>
              </a:ext>
            </a:extLst>
          </p:cNvPr>
          <p:cNvSpPr txBox="1"/>
          <p:nvPr/>
        </p:nvSpPr>
        <p:spPr bwMode="auto">
          <a:xfrm>
            <a:off x="3334077" y="4026059"/>
            <a:ext cx="1237923" cy="261610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100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RES</a:t>
            </a:r>
            <a:endParaRPr lang="zh-CN" altLang="en-US" sz="1100" b="1" i="1" dirty="0">
              <a:latin typeface="CMU Sans Serif" panose="02000803000000000000" pitchFamily="2" charset="0"/>
              <a:ea typeface="黑体" panose="02010609060101010101" charset="-122"/>
              <a:cs typeface="CMU Sans Serif" panose="02000803000000000000" pitchFamily="2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E8FC783-7A07-4287-A59E-9FA710979AFE}"/>
              </a:ext>
            </a:extLst>
          </p:cNvPr>
          <p:cNvSpPr txBox="1"/>
          <p:nvPr/>
        </p:nvSpPr>
        <p:spPr bwMode="auto">
          <a:xfrm>
            <a:off x="3334076" y="4878789"/>
            <a:ext cx="1237923" cy="261610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100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Storage</a:t>
            </a:r>
            <a:endParaRPr lang="zh-CN" altLang="en-US" sz="1100" b="1" i="1" dirty="0">
              <a:latin typeface="CMU Sans Serif" panose="02000803000000000000" pitchFamily="2" charset="0"/>
              <a:ea typeface="黑体" panose="02010609060101010101" charset="-122"/>
              <a:cs typeface="CMU Sans Serif" panose="02000803000000000000" pitchFamily="2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2FBEA46-FE67-4A82-B34D-8AAD03C2CCC7}"/>
              </a:ext>
            </a:extLst>
          </p:cNvPr>
          <p:cNvSpPr txBox="1"/>
          <p:nvPr/>
        </p:nvSpPr>
        <p:spPr bwMode="auto">
          <a:xfrm>
            <a:off x="3334077" y="5732045"/>
            <a:ext cx="1237923" cy="261610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100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E/WH</a:t>
            </a:r>
            <a:endParaRPr lang="zh-CN" altLang="en-US" sz="1100" b="1" i="1" dirty="0">
              <a:latin typeface="CMU Sans Serif" panose="02000803000000000000" pitchFamily="2" charset="0"/>
              <a:ea typeface="黑体" panose="02010609060101010101" charset="-122"/>
              <a:cs typeface="CMU Sans Serif" panose="02000803000000000000" pitchFamily="2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AF2444B-B9D5-45F3-9B34-2F1211FBC4AE}"/>
              </a:ext>
            </a:extLst>
          </p:cNvPr>
          <p:cNvSpPr txBox="1"/>
          <p:nvPr/>
        </p:nvSpPr>
        <p:spPr bwMode="auto">
          <a:xfrm>
            <a:off x="1209831" y="4432122"/>
            <a:ext cx="1237923" cy="261610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100" b="1" i="1" dirty="0">
                <a:solidFill>
                  <a:srgbClr val="FF000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Sector coupling</a:t>
            </a:r>
            <a:endParaRPr lang="zh-CN" altLang="en-US" sz="1100" b="1" i="1" dirty="0">
              <a:solidFill>
                <a:srgbClr val="FF0000"/>
              </a:solidFill>
              <a:latin typeface="CMU Sans Serif" panose="02000803000000000000" pitchFamily="2" charset="0"/>
              <a:ea typeface="黑体" panose="02010609060101010101" charset="-122"/>
              <a:cs typeface="CMU Sans Serif" panose="02000803000000000000" pitchFamily="2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FE8D1CF-2D2F-4352-90A6-4C59269ED160}"/>
              </a:ext>
            </a:extLst>
          </p:cNvPr>
          <p:cNvSpPr txBox="1"/>
          <p:nvPr/>
        </p:nvSpPr>
        <p:spPr bwMode="auto">
          <a:xfrm>
            <a:off x="922857" y="4757246"/>
            <a:ext cx="1762861" cy="261610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100" b="1" i="1" dirty="0">
                <a:solidFill>
                  <a:srgbClr val="FF000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Cross-vector integration</a:t>
            </a:r>
            <a:endParaRPr lang="zh-CN" altLang="en-US" sz="1100" b="1" i="1" dirty="0">
              <a:solidFill>
                <a:srgbClr val="FF0000"/>
              </a:solidFill>
              <a:latin typeface="CMU Sans Serif" panose="02000803000000000000" pitchFamily="2" charset="0"/>
              <a:ea typeface="黑体" panose="02010609060101010101" charset="-122"/>
              <a:cs typeface="CMU Sans Serif" panose="02000803000000000000" pitchFamily="2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EEAD6AF-6481-484E-B6AB-51C63F80A0F9}"/>
              </a:ext>
            </a:extLst>
          </p:cNvPr>
          <p:cNvSpPr txBox="1"/>
          <p:nvPr/>
        </p:nvSpPr>
        <p:spPr bwMode="auto">
          <a:xfrm>
            <a:off x="1154797" y="5115162"/>
            <a:ext cx="1347993" cy="261610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100" b="1" i="1" dirty="0">
                <a:solidFill>
                  <a:srgbClr val="FF000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Demand flexibility</a:t>
            </a:r>
            <a:endParaRPr lang="zh-CN" altLang="en-US" sz="1100" b="1" i="1" dirty="0">
              <a:solidFill>
                <a:srgbClr val="FF0000"/>
              </a:solidFill>
              <a:latin typeface="CMU Sans Serif" panose="02000803000000000000" pitchFamily="2" charset="0"/>
              <a:ea typeface="黑体" panose="02010609060101010101" charset="-122"/>
              <a:cs typeface="CMU Sans Serif" panose="02000803000000000000" pitchFamily="2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A4DFBF2-AA4F-47E2-B98D-B2C0CB3AC118}"/>
              </a:ext>
            </a:extLst>
          </p:cNvPr>
          <p:cNvSpPr txBox="1"/>
          <p:nvPr/>
        </p:nvSpPr>
        <p:spPr bwMode="auto">
          <a:xfrm>
            <a:off x="990589" y="5473078"/>
            <a:ext cx="1695129" cy="261610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100" b="1" i="1" dirty="0">
                <a:solidFill>
                  <a:srgbClr val="FF000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Consumer engagement</a:t>
            </a:r>
            <a:endParaRPr lang="zh-CN" altLang="en-US" sz="1100" b="1" i="1" dirty="0">
              <a:solidFill>
                <a:srgbClr val="FF0000"/>
              </a:solidFill>
              <a:latin typeface="CMU Sans Serif" panose="02000803000000000000" pitchFamily="2" charset="0"/>
              <a:ea typeface="黑体" panose="02010609060101010101" charset="-122"/>
              <a:cs typeface="CMU Sans Serif" panose="02000803000000000000" pitchFamily="2" charset="0"/>
            </a:endParaRPr>
          </a:p>
        </p:txBody>
      </p:sp>
      <p:sp>
        <p:nvSpPr>
          <p:cNvPr id="39" name="TextBox 32">
            <a:extLst>
              <a:ext uri="{FF2B5EF4-FFF2-40B4-BE49-F238E27FC236}">
                <a16:creationId xmlns:a16="http://schemas.microsoft.com/office/drawing/2014/main" id="{F712153C-D0BE-4F5C-907B-9D1D34CF7575}"/>
              </a:ext>
            </a:extLst>
          </p:cNvPr>
          <p:cNvSpPr txBox="1"/>
          <p:nvPr/>
        </p:nvSpPr>
        <p:spPr bwMode="auto">
          <a:xfrm>
            <a:off x="836154" y="2905780"/>
            <a:ext cx="2054315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algn="ctr"/>
            <a:r>
              <a:rPr lang="en-US" altLang="zh-CN" sz="1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Enhance the efficiency and robustness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7B64B37-95AB-48A6-9EC1-130EC80706C2}"/>
              </a:ext>
            </a:extLst>
          </p:cNvPr>
          <p:cNvSpPr txBox="1"/>
          <p:nvPr/>
        </p:nvSpPr>
        <p:spPr bwMode="auto">
          <a:xfrm>
            <a:off x="5353309" y="5303801"/>
            <a:ext cx="3168370" cy="6001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altLang="zh-CN" sz="1100" b="1" i="1" dirty="0">
                <a:solidFill>
                  <a:schemeClr val="tx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refine and implement an existing model, enhancing the integration of LCA frameworks and cost</a:t>
            </a:r>
            <a:endParaRPr lang="zh-CN" altLang="en-US" sz="1100" b="1" i="1" dirty="0">
              <a:solidFill>
                <a:schemeClr val="tx1"/>
              </a:solidFill>
              <a:latin typeface="CMU Sans Serif" panose="02000803000000000000" pitchFamily="2" charset="0"/>
              <a:cs typeface="CMU Sans Serif" panose="02000803000000000000" pitchFamily="2" charset="0"/>
            </a:endParaRPr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CCF7EA5C-FFF9-4A5E-91A3-6263A6D14E78}"/>
              </a:ext>
            </a:extLst>
          </p:cNvPr>
          <p:cNvSpPr/>
          <p:nvPr/>
        </p:nvSpPr>
        <p:spPr>
          <a:xfrm>
            <a:off x="2859431" y="4121282"/>
            <a:ext cx="199498" cy="179438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C5B6E39-36D9-4F1C-8E95-CDCD39F03E6B}"/>
              </a:ext>
            </a:extLst>
          </p:cNvPr>
          <p:cNvSpPr txBox="1"/>
          <p:nvPr/>
        </p:nvSpPr>
        <p:spPr>
          <a:xfrm>
            <a:off x="6127271" y="3846351"/>
            <a:ext cx="2478747" cy="10348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i="1" dirty="0">
                <a:solidFill>
                  <a:schemeClr val="accent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How to </a:t>
            </a:r>
            <a:r>
              <a:rPr lang="en-US" altLang="zh-CN" sz="14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invest</a:t>
            </a:r>
            <a:r>
              <a:rPr lang="en-US" altLang="zh-CN" sz="1400" b="1" i="1" dirty="0">
                <a:solidFill>
                  <a:schemeClr val="accent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400" b="1" i="1" dirty="0">
                <a:solidFill>
                  <a:schemeClr val="accent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How to </a:t>
            </a:r>
            <a:r>
              <a:rPr lang="en-US" sz="14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operate</a:t>
            </a:r>
            <a:r>
              <a:rPr lang="en-US" sz="1400" b="1" i="1" dirty="0">
                <a:solidFill>
                  <a:schemeClr val="accent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GB" sz="1400" b="1" i="1" dirty="0">
                <a:solidFill>
                  <a:schemeClr val="accent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How to </a:t>
            </a:r>
            <a:r>
              <a:rPr lang="en-US" altLang="en-GB" sz="14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evaluate</a:t>
            </a:r>
            <a:r>
              <a:rPr lang="en-US" altLang="en-GB" sz="1400" b="1" i="1" dirty="0">
                <a:solidFill>
                  <a:schemeClr val="accent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1FBD03F-EA6E-4F10-A5EC-FEE536500ECE}"/>
              </a:ext>
            </a:extLst>
          </p:cNvPr>
          <p:cNvSpPr txBox="1"/>
          <p:nvPr/>
        </p:nvSpPr>
        <p:spPr bwMode="auto">
          <a:xfrm>
            <a:off x="5298307" y="4225300"/>
            <a:ext cx="648761" cy="276999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1" i="1" dirty="0">
                <a:solidFill>
                  <a:schemeClr val="accent6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REHO</a:t>
            </a:r>
            <a:endParaRPr lang="zh-CN" altLang="en-US" sz="1200" dirty="0">
              <a:solidFill>
                <a:schemeClr val="accent6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67A03F-8AD1-4BA8-B45B-081EC2ECDFA3}"/>
              </a:ext>
            </a:extLst>
          </p:cNvPr>
          <p:cNvSpPr txBox="1"/>
          <p:nvPr/>
        </p:nvSpPr>
        <p:spPr bwMode="auto">
          <a:xfrm>
            <a:off x="6183874" y="4590912"/>
            <a:ext cx="1875276" cy="26161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ffectLst/>
        </p:spPr>
        <p:txBody>
          <a:bodyPr wrap="square">
            <a:spAutoFit/>
          </a:bodyPr>
          <a:lstStyle/>
          <a:p>
            <a:pPr algn="ctr"/>
            <a:endParaRPr lang="zh-CN" altLang="en-US" sz="1100" b="1" i="1" dirty="0">
              <a:latin typeface="CMU Sans Serif" panose="02000803000000000000" pitchFamily="2" charset="0"/>
              <a:ea typeface="黑体" panose="02010609060101010101" charset="-122"/>
              <a:cs typeface="CMU Sans Serif" panose="02000803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A99F8A0-7139-4D4F-AF50-0F34B70CA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19" y="4060507"/>
            <a:ext cx="4757361" cy="150619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GB" b="1" i="1" dirty="0"/>
              <a:t>General introduction to my last internship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F9B7F48-428A-41C8-A325-7734BCDB1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i="1" dirty="0"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This internship</a:t>
            </a:r>
            <a:endParaRPr lang="en-US" altLang="en-GB" b="1" i="1" dirty="0">
              <a:latin typeface="CMU Sans Serif" panose="02010600030101010101" charset="0"/>
              <a:ea typeface="CMU Sans Serif" panose="02010600030101010101" charset="0"/>
              <a:cs typeface="CMU Sans Serif" panose="02010600030101010101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B103237-7FDD-46E3-867B-F1A78AA2961E}"/>
              </a:ext>
            </a:extLst>
          </p:cNvPr>
          <p:cNvSpPr txBox="1"/>
          <p:nvPr/>
        </p:nvSpPr>
        <p:spPr>
          <a:xfrm>
            <a:off x="-58420" y="6446201"/>
            <a:ext cx="9202420" cy="230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Shengyue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Lu, https://infoscience.epfl.ch/record/296756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2E73CF3-2E29-4277-9579-6DF82D7C41B0}"/>
              </a:ext>
            </a:extLst>
          </p:cNvPr>
          <p:cNvSpPr txBox="1"/>
          <p:nvPr/>
        </p:nvSpPr>
        <p:spPr>
          <a:xfrm>
            <a:off x="44320" y="937811"/>
            <a:ext cx="8996940" cy="29661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800" b="1" i="1" dirty="0">
                <a:solidFill>
                  <a:srgbClr val="005454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Based on IPESE </a:t>
            </a:r>
            <a:r>
              <a:rPr lang="en-GB" b="1" i="1" dirty="0">
                <a:solidFill>
                  <a:srgbClr val="005454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previous</a:t>
            </a:r>
            <a:r>
              <a:rPr lang="en-GB" sz="1800" b="1" i="1" dirty="0">
                <a:solidFill>
                  <a:srgbClr val="005454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 work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b="1" i="1" dirty="0">
                <a:solidFill>
                  <a:srgbClr val="005454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 The goal of that research was to define the </a:t>
            </a:r>
            <a:r>
              <a:rPr lang="en-US" altLang="zh-CN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scale effects</a:t>
            </a:r>
            <a:r>
              <a:rPr lang="en-US" altLang="zh-CN" b="1" i="1" dirty="0">
                <a:solidFill>
                  <a:srgbClr val="005454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 on the </a:t>
            </a:r>
            <a:r>
              <a:rPr lang="en-US" altLang="zh-CN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cost</a:t>
            </a:r>
            <a:r>
              <a:rPr lang="en-US" altLang="zh-CN" b="1" i="1" dirty="0">
                <a:solidFill>
                  <a:srgbClr val="005454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 and </a:t>
            </a:r>
            <a:r>
              <a:rPr lang="en-US" altLang="zh-CN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environmental impacts </a:t>
            </a:r>
            <a:r>
              <a:rPr lang="en-US" altLang="zh-CN" b="1" i="1" dirty="0">
                <a:solidFill>
                  <a:srgbClr val="005454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of </a:t>
            </a:r>
            <a:r>
              <a:rPr lang="en-US" altLang="zh-CN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future technologies in different locations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800" b="1" i="1" dirty="0">
                <a:solidFill>
                  <a:schemeClr val="accent3">
                    <a:lumMod val="7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 </a:t>
            </a:r>
            <a:r>
              <a:rPr lang="en-US" sz="1800" b="1" i="1" dirty="0">
                <a:solidFill>
                  <a:srgbClr val="005454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The scale effects was broken down to several levels, including </a:t>
            </a:r>
            <a:r>
              <a:rPr lang="en-US" sz="18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the production line components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GB" b="1" i="1" dirty="0">
                <a:solidFill>
                  <a:srgbClr val="005454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 </a:t>
            </a:r>
            <a:r>
              <a:rPr lang="en-US" altLang="en-GB" b="1" i="1" dirty="0">
                <a:solidFill>
                  <a:srgbClr val="00606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A detailed comprehensive analysis of the PEM &amp; SOEC production line possibilities was conducted</a:t>
            </a:r>
          </a:p>
        </p:txBody>
      </p:sp>
      <p:pic>
        <p:nvPicPr>
          <p:cNvPr id="12" name="图片 11" descr="C:\Users\卢笙悦\Downloads\tube.drawio.pngtube.drawio">
            <a:extLst>
              <a:ext uri="{FF2B5EF4-FFF2-40B4-BE49-F238E27FC236}">
                <a16:creationId xmlns:a16="http://schemas.microsoft.com/office/drawing/2014/main" id="{BC55E943-CE0C-46DC-9CE7-DAE3DCF0A0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4207179"/>
            <a:ext cx="4410964" cy="146084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GB" b="1" i="1" dirty="0"/>
              <a:t>The relationship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F9B7F48-428A-41C8-A325-7734BCDB1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i="1" dirty="0"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This internship</a:t>
            </a:r>
            <a:endParaRPr lang="en-US" altLang="en-GB" b="1" i="1" dirty="0">
              <a:latin typeface="CMU Sans Serif" panose="02010600030101010101" charset="0"/>
              <a:ea typeface="CMU Sans Serif" panose="02010600030101010101" charset="0"/>
              <a:cs typeface="CMU Sans Serif" panose="02010600030101010101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8DA3EC-7AAF-40E0-8362-D7FC7520B722}"/>
              </a:ext>
            </a:extLst>
          </p:cNvPr>
          <p:cNvSpPr txBox="1"/>
          <p:nvPr/>
        </p:nvSpPr>
        <p:spPr bwMode="auto">
          <a:xfrm>
            <a:off x="67732" y="951838"/>
            <a:ext cx="8754535" cy="473206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i="1" dirty="0">
                <a:solidFill>
                  <a:schemeClr val="accent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Investment allocation &amp; process integration (Technology database)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27BD54-0700-4D0E-97F7-3886AA1E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99" y="1448900"/>
            <a:ext cx="507696" cy="5076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89FAE7-72FE-40D6-B276-2F4C34A40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88" y="2130822"/>
            <a:ext cx="473207" cy="4732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03F64F-EA23-4124-9687-AA4111624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932" y="1770633"/>
            <a:ext cx="507696" cy="507696"/>
          </a:xfrm>
          <a:prstGeom prst="rect">
            <a:avLst/>
          </a:prstGeom>
        </p:spPr>
      </p:pic>
      <p:sp>
        <p:nvSpPr>
          <p:cNvPr id="17" name="右箭头 18">
            <a:extLst>
              <a:ext uri="{FF2B5EF4-FFF2-40B4-BE49-F238E27FC236}">
                <a16:creationId xmlns:a16="http://schemas.microsoft.com/office/drawing/2014/main" id="{2A33DFC5-97C2-41DD-B86B-BE633F25E29C}"/>
              </a:ext>
            </a:extLst>
          </p:cNvPr>
          <p:cNvSpPr/>
          <p:nvPr/>
        </p:nvSpPr>
        <p:spPr>
          <a:xfrm>
            <a:off x="2570092" y="1956596"/>
            <a:ext cx="327624" cy="20130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3CAF19D-C5BF-4F09-87F6-7B6CFB7AD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371" y="1448900"/>
            <a:ext cx="507696" cy="50769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5932D45-450E-4468-BD4E-669517E67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860" y="2130822"/>
            <a:ext cx="473207" cy="47320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15ADD71-4C90-4B27-8CFD-445AABC98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536" y="1770633"/>
            <a:ext cx="507696" cy="5076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5C24C5A-EBFB-472B-BF78-516D0F540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0590" y="1786997"/>
            <a:ext cx="507696" cy="507696"/>
          </a:xfrm>
          <a:prstGeom prst="rect">
            <a:avLst/>
          </a:prstGeom>
        </p:spPr>
      </p:pic>
      <p:sp>
        <p:nvSpPr>
          <p:cNvPr id="24" name="弧形 23">
            <a:extLst>
              <a:ext uri="{FF2B5EF4-FFF2-40B4-BE49-F238E27FC236}">
                <a16:creationId xmlns:a16="http://schemas.microsoft.com/office/drawing/2014/main" id="{6A4BCA6A-05CC-4127-AA94-749A33099495}"/>
              </a:ext>
            </a:extLst>
          </p:cNvPr>
          <p:cNvSpPr/>
          <p:nvPr/>
        </p:nvSpPr>
        <p:spPr>
          <a:xfrm>
            <a:off x="3277972" y="1759075"/>
            <a:ext cx="985219" cy="563541"/>
          </a:xfrm>
          <a:prstGeom prst="arc">
            <a:avLst>
              <a:gd name="adj1" fmla="val 1603855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弧形 24">
            <a:extLst>
              <a:ext uri="{FF2B5EF4-FFF2-40B4-BE49-F238E27FC236}">
                <a16:creationId xmlns:a16="http://schemas.microsoft.com/office/drawing/2014/main" id="{3D109A8D-F855-4EDF-ACD2-8282F6381914}"/>
              </a:ext>
            </a:extLst>
          </p:cNvPr>
          <p:cNvSpPr/>
          <p:nvPr/>
        </p:nvSpPr>
        <p:spPr>
          <a:xfrm rot="9205069">
            <a:off x="3782761" y="2217920"/>
            <a:ext cx="470124" cy="230832"/>
          </a:xfrm>
          <a:prstGeom prst="arc">
            <a:avLst>
              <a:gd name="adj1" fmla="val 11191655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弧形 25">
            <a:extLst>
              <a:ext uri="{FF2B5EF4-FFF2-40B4-BE49-F238E27FC236}">
                <a16:creationId xmlns:a16="http://schemas.microsoft.com/office/drawing/2014/main" id="{448D9725-C20F-471F-9B13-39E5A75B76E9}"/>
              </a:ext>
            </a:extLst>
          </p:cNvPr>
          <p:cNvSpPr/>
          <p:nvPr/>
        </p:nvSpPr>
        <p:spPr>
          <a:xfrm>
            <a:off x="3629279" y="1549280"/>
            <a:ext cx="1557868" cy="413204"/>
          </a:xfrm>
          <a:prstGeom prst="arc">
            <a:avLst>
              <a:gd name="adj1" fmla="val 11568066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CD20B391-F462-47DF-B87F-6761A02702BC}"/>
              </a:ext>
            </a:extLst>
          </p:cNvPr>
          <p:cNvSpPr/>
          <p:nvPr/>
        </p:nvSpPr>
        <p:spPr>
          <a:xfrm>
            <a:off x="3801533" y="2286000"/>
            <a:ext cx="1625600" cy="486881"/>
          </a:xfrm>
          <a:custGeom>
            <a:avLst/>
            <a:gdLst>
              <a:gd name="connsiteX0" fmla="*/ 0 w 1625600"/>
              <a:gd name="connsiteY0" fmla="*/ 254000 h 486881"/>
              <a:gd name="connsiteX1" fmla="*/ 110067 w 1625600"/>
              <a:gd name="connsiteY1" fmla="*/ 389467 h 486881"/>
              <a:gd name="connsiteX2" fmla="*/ 304800 w 1625600"/>
              <a:gd name="connsiteY2" fmla="*/ 457200 h 486881"/>
              <a:gd name="connsiteX3" fmla="*/ 584200 w 1625600"/>
              <a:gd name="connsiteY3" fmla="*/ 482600 h 486881"/>
              <a:gd name="connsiteX4" fmla="*/ 1058334 w 1625600"/>
              <a:gd name="connsiteY4" fmla="*/ 372533 h 486881"/>
              <a:gd name="connsiteX5" fmla="*/ 1371600 w 1625600"/>
              <a:gd name="connsiteY5" fmla="*/ 203200 h 486881"/>
              <a:gd name="connsiteX6" fmla="*/ 1566334 w 1625600"/>
              <a:gd name="connsiteY6" fmla="*/ 50800 h 486881"/>
              <a:gd name="connsiteX7" fmla="*/ 1625600 w 1625600"/>
              <a:gd name="connsiteY7" fmla="*/ 0 h 48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5600" h="486881">
                <a:moveTo>
                  <a:pt x="0" y="254000"/>
                </a:moveTo>
                <a:cubicBezTo>
                  <a:pt x="29633" y="304800"/>
                  <a:pt x="59267" y="355600"/>
                  <a:pt x="110067" y="389467"/>
                </a:cubicBezTo>
                <a:cubicBezTo>
                  <a:pt x="160867" y="423334"/>
                  <a:pt x="225778" y="441678"/>
                  <a:pt x="304800" y="457200"/>
                </a:cubicBezTo>
                <a:cubicBezTo>
                  <a:pt x="383822" y="472722"/>
                  <a:pt x="458611" y="496711"/>
                  <a:pt x="584200" y="482600"/>
                </a:cubicBezTo>
                <a:cubicBezTo>
                  <a:pt x="709789" y="468489"/>
                  <a:pt x="927101" y="419100"/>
                  <a:pt x="1058334" y="372533"/>
                </a:cubicBezTo>
                <a:cubicBezTo>
                  <a:pt x="1189567" y="325966"/>
                  <a:pt x="1286933" y="256822"/>
                  <a:pt x="1371600" y="203200"/>
                </a:cubicBezTo>
                <a:cubicBezTo>
                  <a:pt x="1456267" y="149578"/>
                  <a:pt x="1524001" y="84667"/>
                  <a:pt x="1566334" y="50800"/>
                </a:cubicBezTo>
                <a:cubicBezTo>
                  <a:pt x="1608667" y="16933"/>
                  <a:pt x="1617133" y="8466"/>
                  <a:pt x="1625600" y="0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左右 38">
            <a:extLst>
              <a:ext uri="{FF2B5EF4-FFF2-40B4-BE49-F238E27FC236}">
                <a16:creationId xmlns:a16="http://schemas.microsoft.com/office/drawing/2014/main" id="{BCC7E4CE-16F5-4BF5-BC8F-473A95666BF9}"/>
              </a:ext>
            </a:extLst>
          </p:cNvPr>
          <p:cNvSpPr/>
          <p:nvPr/>
        </p:nvSpPr>
        <p:spPr>
          <a:xfrm>
            <a:off x="4827347" y="2031470"/>
            <a:ext cx="268550" cy="123426"/>
          </a:xfrm>
          <a:prstGeom prst="left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5EDF8DE-C22F-4402-9864-B07CF7F66FA0}"/>
              </a:ext>
            </a:extLst>
          </p:cNvPr>
          <p:cNvSpPr txBox="1"/>
          <p:nvPr/>
        </p:nvSpPr>
        <p:spPr bwMode="auto">
          <a:xfrm>
            <a:off x="67733" y="2624164"/>
            <a:ext cx="6686326" cy="473206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i="1" dirty="0">
                <a:solidFill>
                  <a:schemeClr val="accent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Operation strategy &amp; system optimization (MILP)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EE7E916-66BB-47C4-BBE6-69E3658B40FC}"/>
              </a:ext>
            </a:extLst>
          </p:cNvPr>
          <p:cNvSpPr txBox="1"/>
          <p:nvPr/>
        </p:nvSpPr>
        <p:spPr bwMode="auto">
          <a:xfrm>
            <a:off x="67733" y="4553207"/>
            <a:ext cx="4605866" cy="473206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i="1" dirty="0">
                <a:solidFill>
                  <a:schemeClr val="accent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Performance metrics</a:t>
            </a:r>
            <a:endParaRPr lang="en-US" altLang="zh-CN" sz="1800" b="1" i="1" dirty="0">
              <a:solidFill>
                <a:schemeClr val="accent1"/>
              </a:solidFill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5615284-B06B-4CDD-B67D-C334E9A60ED3}"/>
              </a:ext>
            </a:extLst>
          </p:cNvPr>
          <p:cNvSpPr txBox="1"/>
          <p:nvPr/>
        </p:nvSpPr>
        <p:spPr bwMode="auto">
          <a:xfrm>
            <a:off x="2255245" y="1679613"/>
            <a:ext cx="973666" cy="276999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Investment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4DE63F60-99FC-4739-8CB8-2000CF1364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5437" y="3197121"/>
            <a:ext cx="2990796" cy="1395705"/>
          </a:xfrm>
          <a:prstGeom prst="rect">
            <a:avLst/>
          </a:prstGeom>
        </p:spPr>
      </p:pic>
      <p:pic>
        <p:nvPicPr>
          <p:cNvPr id="1026" name="Picture 2" descr="Hidden consequences of intermittent electricity production">
            <a:extLst>
              <a:ext uri="{FF2B5EF4-FFF2-40B4-BE49-F238E27FC236}">
                <a16:creationId xmlns:a16="http://schemas.microsoft.com/office/drawing/2014/main" id="{4E9B9869-E498-4A67-A910-2DFF6D2A8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58" y="3192455"/>
            <a:ext cx="2052108" cy="137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内容占位符 3">
            <a:extLst>
              <a:ext uri="{FF2B5EF4-FFF2-40B4-BE49-F238E27FC236}">
                <a16:creationId xmlns:a16="http://schemas.microsoft.com/office/drawing/2014/main" id="{5AB4D47E-7D78-42F5-B956-EB623A2CB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144846" y="4967040"/>
            <a:ext cx="2425246" cy="1679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内容占位符 2">
                <a:extLst>
                  <a:ext uri="{FF2B5EF4-FFF2-40B4-BE49-F238E27FC236}">
                    <a16:creationId xmlns:a16="http://schemas.microsoft.com/office/drawing/2014/main" id="{412F012A-8EB6-4E0C-9343-050FE21DB90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31631" y="4787316"/>
                <a:ext cx="5998903" cy="1859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86879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1pPr>
                <a:lvl2pPr marL="742950" indent="-28575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86879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2pPr>
                <a:lvl3pPr marL="11430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86879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3pPr>
                <a:lvl4pPr marL="16002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86879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4pPr>
                <a:lvl5pPr marL="20574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86879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𝑚𝑎𝑡𝑒𝑟𝑖𝑎𝑙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𝑚𝑎𝑡𝑒𝑟𝑖𝑎𝑙</m:t>
                          </m:r>
                        </m:sub>
                      </m:sSub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𝑒𝑛𝑒𝑟𝑔𝑦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𝑒𝑛𝑒𝑟𝑔𝑦</m:t>
                          </m:r>
                        </m:sub>
                      </m:sSub>
                    </m:oMath>
                  </m:oMathPara>
                </a14:m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𝑚𝑎𝑡𝑒𝑟𝑖𝑎𝑙</m:t>
                              </m:r>
                            </m:sub>
                            <m:sup>
                              <m:r>
                                <a:rPr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𝑚𝑎𝑡𝑒𝑟𝑖𝑎𝑙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𝑒𝑛𝑒𝑟𝑔𝑦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𝑒𝑛𝑒𝑟𝑔𝑦</m:t>
                          </m:r>
                        </m:sub>
                      </m:sSub>
                    </m:oMath>
                  </m:oMathPara>
                </a14:m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内容占位符 2">
                <a:extLst>
                  <a:ext uri="{FF2B5EF4-FFF2-40B4-BE49-F238E27FC236}">
                    <a16:creationId xmlns:a16="http://schemas.microsoft.com/office/drawing/2014/main" id="{412F012A-8EB6-4E0C-9343-050FE21DB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31631" y="4787316"/>
                <a:ext cx="5998903" cy="18593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3C4480C8-57A7-47D3-80E0-D82DCF21E21D}"/>
              </a:ext>
            </a:extLst>
          </p:cNvPr>
          <p:cNvSpPr txBox="1"/>
          <p:nvPr/>
        </p:nvSpPr>
        <p:spPr bwMode="auto">
          <a:xfrm>
            <a:off x="2994829" y="4919668"/>
            <a:ext cx="24323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Cost calculation: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50DFA67-6781-434D-82B1-1EEEE3C14E7B}"/>
              </a:ext>
            </a:extLst>
          </p:cNvPr>
          <p:cNvSpPr txBox="1"/>
          <p:nvPr/>
        </p:nvSpPr>
        <p:spPr bwMode="auto">
          <a:xfrm>
            <a:off x="2969429" y="5716984"/>
            <a:ext cx="385470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Environmental impacts evaluation:</a:t>
            </a:r>
            <a:endParaRPr lang="zh-CN" altLang="en-US" sz="1600" dirty="0">
              <a:solidFill>
                <a:schemeClr val="accent2"/>
              </a:solidFill>
            </a:endParaRPr>
          </a:p>
        </p:txBody>
      </p:sp>
      <p:pic>
        <p:nvPicPr>
          <p:cNvPr id="1030" name="Picture 6" descr="AMPL - Artelys">
            <a:extLst>
              <a:ext uri="{FF2B5EF4-FFF2-40B4-BE49-F238E27FC236}">
                <a16:creationId xmlns:a16="http://schemas.microsoft.com/office/drawing/2014/main" id="{6431D972-F3DE-40D5-87FC-BCDCBFB8E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126" y="3198163"/>
            <a:ext cx="2052014" cy="126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st-ce que Python est sécurisé ? Etude réalisée par Snyk">
            <a:extLst>
              <a:ext uri="{FF2B5EF4-FFF2-40B4-BE49-F238E27FC236}">
                <a16:creationId xmlns:a16="http://schemas.microsoft.com/office/drawing/2014/main" id="{875C643E-F9C0-40FC-9AB4-E3DB90996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204" y="5151226"/>
            <a:ext cx="1269258" cy="55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gribalyse - ecoinvent partnership - AGRIBALYSE® documentation (EN)">
            <a:extLst>
              <a:ext uri="{FF2B5EF4-FFF2-40B4-BE49-F238E27FC236}">
                <a16:creationId xmlns:a16="http://schemas.microsoft.com/office/drawing/2014/main" id="{81B13883-DE53-4417-8852-8116DEDC7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482" y="5751712"/>
            <a:ext cx="1161460" cy="33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sion Control/Git - Wikiversity">
            <a:extLst>
              <a:ext uri="{FF2B5EF4-FFF2-40B4-BE49-F238E27FC236}">
                <a16:creationId xmlns:a16="http://schemas.microsoft.com/office/drawing/2014/main" id="{8807B74B-643E-493A-9498-399DBD3D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216" y="6190334"/>
            <a:ext cx="699516" cy="29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D3FFF0E0-DCAC-49FB-8AB8-5CCAD75DB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497" y="3636487"/>
            <a:ext cx="1298703" cy="41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C3AB477F-27C0-4718-AD09-48A6EF90AF50}"/>
              </a:ext>
            </a:extLst>
          </p:cNvPr>
          <p:cNvSpPr txBox="1"/>
          <p:nvPr/>
        </p:nvSpPr>
        <p:spPr bwMode="auto">
          <a:xfrm>
            <a:off x="6754059" y="1867394"/>
            <a:ext cx="1594845" cy="369332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800" b="1" i="1" dirty="0">
                <a:solidFill>
                  <a:srgbClr val="FF000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Cost analysis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C74DC8E-487B-46A9-8709-243ACDD9F9B6}"/>
              </a:ext>
            </a:extLst>
          </p:cNvPr>
          <p:cNvSpPr txBox="1"/>
          <p:nvPr/>
        </p:nvSpPr>
        <p:spPr bwMode="auto">
          <a:xfrm>
            <a:off x="100601" y="4675918"/>
            <a:ext cx="8721666" cy="191051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ffectLst/>
        </p:spPr>
        <p:txBody>
          <a:bodyPr wrap="square">
            <a:spAutoFit/>
          </a:bodyPr>
          <a:lstStyle/>
          <a:p>
            <a:pPr algn="ctr"/>
            <a:endParaRPr lang="zh-CN" altLang="en-US" sz="1100" b="1" i="1" dirty="0">
              <a:latin typeface="CMU Sans Serif" panose="02000803000000000000" pitchFamily="2" charset="0"/>
              <a:ea typeface="黑体" panose="02010609060101010101" charset="-122"/>
              <a:cs typeface="CMU Sans Serif" panose="02000803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039730B-7ADA-474F-8DD9-A2F6F421CC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What I would like to achieve</a:t>
            </a:r>
            <a:endParaRPr lang="zh-CN" altLang="en-US" b="1" i="1" dirty="0"/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244DEEA2-AA52-4889-ACA7-AEC32F05AF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B642CB-9B73-45A9-BB5F-647EC9E0D2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This internship</a:t>
            </a:r>
            <a:endParaRPr lang="zh-CN" altLang="en-US" b="1" i="1" dirty="0"/>
          </a:p>
        </p:txBody>
      </p:sp>
      <p:sp>
        <p:nvSpPr>
          <p:cNvPr id="7" name="右箭头 18">
            <a:extLst>
              <a:ext uri="{FF2B5EF4-FFF2-40B4-BE49-F238E27FC236}">
                <a16:creationId xmlns:a16="http://schemas.microsoft.com/office/drawing/2014/main" id="{38A98ECC-8EC1-446E-BE3C-0E50346DC354}"/>
              </a:ext>
            </a:extLst>
          </p:cNvPr>
          <p:cNvSpPr/>
          <p:nvPr/>
        </p:nvSpPr>
        <p:spPr>
          <a:xfrm>
            <a:off x="3981531" y="3351512"/>
            <a:ext cx="462199" cy="15497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B42328-084E-4E0B-8B08-A8885570AB47}"/>
              </a:ext>
            </a:extLst>
          </p:cNvPr>
          <p:cNvSpPr txBox="1"/>
          <p:nvPr/>
        </p:nvSpPr>
        <p:spPr>
          <a:xfrm>
            <a:off x="4756150" y="1959362"/>
            <a:ext cx="2642070" cy="3693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rtlCol="0" anchor="t" anchorCtr="0" compatLnSpc="1">
            <a:spAutoFit/>
          </a:bodyPr>
          <a:lstStyle/>
          <a:p>
            <a:r>
              <a:rPr lang="en-US" altLang="en-GB" b="1" i="1" dirty="0">
                <a:solidFill>
                  <a:schemeClr val="accent2"/>
                </a:solidFill>
                <a:highlight>
                  <a:srgbClr val="FFFF00"/>
                </a:highlight>
                <a:latin typeface="CMU Sans Serif Demi Condensed" panose="02000706000000000000" charset="0"/>
                <a:cs typeface="CMU Sans Serif Demi Condensed" panose="02000706000000000000" charset="0"/>
                <a:sym typeface="+mn-ea"/>
              </a:rPr>
              <a:t>On the basis of REHO </a:t>
            </a:r>
            <a:endParaRPr lang="en-US" altLang="en-GB" b="1" i="1" dirty="0">
              <a:solidFill>
                <a:schemeClr val="accent2"/>
              </a:solidFill>
              <a:highlight>
                <a:srgbClr val="FFFF00"/>
              </a:highlight>
              <a:latin typeface="CMU Sans Serif Demi Condensed" panose="02000706000000000000" charset="0"/>
              <a:ea typeface="CMU Sans Serif" panose="02000803000000000000" pitchFamily="2" charset="0"/>
              <a:cs typeface="CMU Sans Serif Demi Condensed" panose="02000706000000000000" charset="0"/>
              <a:sym typeface="+mn-ea"/>
            </a:endParaRPr>
          </a:p>
        </p:txBody>
      </p:sp>
      <p:sp>
        <p:nvSpPr>
          <p:cNvPr id="10" name="TextBox 32">
            <a:extLst>
              <a:ext uri="{FF2B5EF4-FFF2-40B4-BE49-F238E27FC236}">
                <a16:creationId xmlns:a16="http://schemas.microsoft.com/office/drawing/2014/main" id="{8EABD01F-8E5B-4498-A641-E69DDED98169}"/>
              </a:ext>
            </a:extLst>
          </p:cNvPr>
          <p:cNvSpPr txBox="1"/>
          <p:nvPr/>
        </p:nvSpPr>
        <p:spPr bwMode="auto">
          <a:xfrm>
            <a:off x="4756150" y="2528570"/>
            <a:ext cx="3790315" cy="20840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Disentangle the EoS from the learning effect.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Study the priciples behind the EoS.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Offer suggestions on manufacturing.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DC47DAD-9207-4752-A4CF-05D0A80FFDB4}"/>
              </a:ext>
            </a:extLst>
          </p:cNvPr>
          <p:cNvGrpSpPr/>
          <p:nvPr/>
        </p:nvGrpSpPr>
        <p:grpSpPr>
          <a:xfrm>
            <a:off x="4599940" y="2400300"/>
            <a:ext cx="4102735" cy="2319655"/>
            <a:chOff x="7422" y="3158"/>
            <a:chExt cx="6461" cy="3653"/>
          </a:xfrm>
        </p:grpSpPr>
        <p:sp>
          <p:nvSpPr>
            <p:cNvPr id="12" name="圆角矩形 2">
              <a:extLst>
                <a:ext uri="{FF2B5EF4-FFF2-40B4-BE49-F238E27FC236}">
                  <a16:creationId xmlns:a16="http://schemas.microsoft.com/office/drawing/2014/main" id="{7766C978-7475-46DA-9E40-82D59D922ED5}"/>
                </a:ext>
              </a:extLst>
            </p:cNvPr>
            <p:cNvSpPr/>
            <p:nvPr/>
          </p:nvSpPr>
          <p:spPr>
            <a:xfrm>
              <a:off x="7422" y="3158"/>
              <a:ext cx="6461" cy="3653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32">
              <a:extLst>
                <a:ext uri="{FF2B5EF4-FFF2-40B4-BE49-F238E27FC236}">
                  <a16:creationId xmlns:a16="http://schemas.microsoft.com/office/drawing/2014/main" id="{6431533C-6DC8-4DC2-A985-20B10C4D15D1}"/>
                </a:ext>
              </a:extLst>
            </p:cNvPr>
            <p:cNvSpPr txBox="1"/>
            <p:nvPr/>
          </p:nvSpPr>
          <p:spPr bwMode="auto">
            <a:xfrm>
              <a:off x="7668" y="3483"/>
              <a:ext cx="5969" cy="27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spAutoFit/>
            </a:bodyPr>
            <a:lstStyle/>
            <a:p>
              <a:pPr marL="342900" indent="-342900">
                <a:lnSpc>
                  <a:spcPct val="120000"/>
                </a:lnSpc>
                <a:buFont typeface="+mj-lt"/>
                <a:buAutoNum type="arabicPeriod"/>
              </a:pPr>
              <a:r>
                <a:rPr lang="en-US" altLang="zh-CN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MU Sans Serif" panose="02000803000000000000" pitchFamily="2" charset="0"/>
                  <a:ea typeface="CMU Sans Serif" panose="02000803000000000000" pitchFamily="2" charset="0"/>
                  <a:cs typeface="CMU Sans Serif" panose="02000803000000000000" pitchFamily="2" charset="0"/>
                </a:rPr>
                <a:t>Integrate a </a:t>
              </a:r>
              <a:r>
                <a:rPr lang="en-US" altLang="zh-CN" b="1" i="1" dirty="0">
                  <a:solidFill>
                    <a:srgbClr val="FF0000"/>
                  </a:solidFill>
                  <a:latin typeface="CMU Sans Serif" panose="02000803000000000000" pitchFamily="2" charset="0"/>
                  <a:ea typeface="CMU Sans Serif" panose="02000803000000000000" pitchFamily="2" charset="0"/>
                  <a:cs typeface="CMU Sans Serif" panose="02000803000000000000" pitchFamily="2" charset="0"/>
                </a:rPr>
                <a:t>lifecycle assessment framework</a:t>
              </a:r>
              <a:r>
                <a:rPr lang="en-US" altLang="zh-CN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MU Sans Serif" panose="02000803000000000000" pitchFamily="2" charset="0"/>
                  <a:ea typeface="CMU Sans Serif" panose="02000803000000000000" pitchFamily="2" charset="0"/>
                  <a:cs typeface="CMU Sans Serif" panose="02000803000000000000" pitchFamily="2" charset="0"/>
                </a:rPr>
                <a:t> into REHO</a:t>
              </a:r>
            </a:p>
            <a:p>
              <a:pPr marL="342900" indent="-342900">
                <a:lnSpc>
                  <a:spcPct val="120000"/>
                </a:lnSpc>
                <a:buFont typeface="+mj-lt"/>
                <a:buAutoNum type="arabicPeriod"/>
              </a:pPr>
              <a:r>
                <a:rPr lang="en-US" altLang="zh-CN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MU Sans Serif" panose="02000803000000000000" pitchFamily="2" charset="0"/>
                  <a:ea typeface="CMU Sans Serif" panose="02000803000000000000" pitchFamily="2" charset="0"/>
                  <a:cs typeface="CMU Sans Serif" panose="02000803000000000000" pitchFamily="2" charset="0"/>
                </a:rPr>
                <a:t>Implement the model in pilots’ sites by doing </a:t>
              </a:r>
              <a:r>
                <a:rPr lang="en-US" altLang="zh-CN" b="1" i="1" dirty="0">
                  <a:solidFill>
                    <a:srgbClr val="FF0000"/>
                  </a:solidFill>
                  <a:latin typeface="CMU Sans Serif" panose="02000803000000000000" pitchFamily="2" charset="0"/>
                  <a:ea typeface="CMU Sans Serif" panose="02000803000000000000" pitchFamily="2" charset="0"/>
                  <a:cs typeface="CMU Sans Serif" panose="02000803000000000000" pitchFamily="2" charset="0"/>
                </a:rPr>
                <a:t>case studies</a:t>
              </a:r>
            </a:p>
          </p:txBody>
        </p:sp>
      </p:grpSp>
      <p:sp>
        <p:nvSpPr>
          <p:cNvPr id="14" name="文本框 2">
            <a:extLst>
              <a:ext uri="{FF2B5EF4-FFF2-40B4-BE49-F238E27FC236}">
                <a16:creationId xmlns:a16="http://schemas.microsoft.com/office/drawing/2014/main" id="{C333C471-E1D7-42FD-B245-3EEA1C009CDA}"/>
              </a:ext>
            </a:extLst>
          </p:cNvPr>
          <p:cNvSpPr txBox="1"/>
          <p:nvPr/>
        </p:nvSpPr>
        <p:spPr>
          <a:xfrm>
            <a:off x="163911" y="3076044"/>
            <a:ext cx="3661410" cy="646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Lack of evaluation of environmental aspects</a:t>
            </a:r>
            <a:endParaRPr lang="zh-CN" altLang="en-US" b="1" i="1" dirty="0">
              <a:latin typeface="CMU Sans Serif" panose="02000803000000000000" pitchFamily="2" charset="0"/>
              <a:ea typeface="黑体" panose="02010609060101010101" charset="-122"/>
              <a:cs typeface="CMU Sans Serif" panose="02000803000000000000" pitchFamily="2" charset="0"/>
            </a:endParaRP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6EE397B7-AE03-48BD-9CEA-03C0DB539EF5}"/>
              </a:ext>
            </a:extLst>
          </p:cNvPr>
          <p:cNvSpPr txBox="1"/>
          <p:nvPr/>
        </p:nvSpPr>
        <p:spPr bwMode="auto">
          <a:xfrm>
            <a:off x="105597" y="1267577"/>
            <a:ext cx="9038403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Life Cycle Assessment (LCA) will be added to provided a more comprehensive methodology.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7BE391-4594-4C8D-8A97-E7BE186C287F}"/>
              </a:ext>
            </a:extLst>
          </p:cNvPr>
          <p:cNvSpPr txBox="1"/>
          <p:nvPr/>
        </p:nvSpPr>
        <p:spPr>
          <a:xfrm>
            <a:off x="0" y="4750852"/>
            <a:ext cx="9144000" cy="17197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800" b="1" i="1" dirty="0">
                <a:solidFill>
                  <a:srgbClr val="005454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The combination of cost opti</a:t>
            </a:r>
            <a:r>
              <a:rPr lang="en-GB" b="1" i="1" dirty="0">
                <a:solidFill>
                  <a:srgbClr val="005454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mization</a:t>
            </a:r>
            <a:r>
              <a:rPr lang="en-GB" sz="1800" b="1" i="1" dirty="0">
                <a:solidFill>
                  <a:srgbClr val="005454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 and LCA can: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b="1" i="1" dirty="0">
                <a:solidFill>
                  <a:srgbClr val="005454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 Improve </a:t>
            </a:r>
            <a:r>
              <a:rPr lang="en-US" altLang="zh-CN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the accuracy </a:t>
            </a:r>
            <a:r>
              <a:rPr lang="en-US" altLang="zh-CN" b="1" i="1" dirty="0">
                <a:solidFill>
                  <a:srgbClr val="005454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of optimization model and </a:t>
            </a:r>
            <a:r>
              <a:rPr lang="en-US" altLang="zh-CN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understanding</a:t>
            </a:r>
            <a:r>
              <a:rPr lang="en-US" altLang="zh-CN" b="1" i="1" dirty="0">
                <a:solidFill>
                  <a:srgbClr val="005454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 of methodology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800" b="1" i="1" dirty="0">
                <a:solidFill>
                  <a:schemeClr val="accent3">
                    <a:lumMod val="7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 </a:t>
            </a:r>
            <a:r>
              <a:rPr lang="en-US" altLang="zh-CN" b="1" i="1" dirty="0">
                <a:solidFill>
                  <a:srgbClr val="005454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Nuances the benefits of </a:t>
            </a:r>
            <a:r>
              <a:rPr lang="en-US" altLang="zh-CN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PED</a:t>
            </a:r>
            <a:r>
              <a:rPr lang="en-US" altLang="zh-CN" b="1" i="1" dirty="0">
                <a:solidFill>
                  <a:srgbClr val="005454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 with </a:t>
            </a:r>
            <a:r>
              <a:rPr lang="en-US" altLang="zh-CN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additional LCA based indicator</a:t>
            </a:r>
            <a:r>
              <a:rPr lang="en-US" altLang="zh-CN" b="1" i="1" dirty="0">
                <a:solidFill>
                  <a:srgbClr val="005454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 to favorize their deployment</a:t>
            </a:r>
            <a:endParaRPr lang="en-US" altLang="en-GB" b="1" i="1" dirty="0">
              <a:solidFill>
                <a:srgbClr val="005454"/>
              </a:solidFill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085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402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897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0253171-F97F-4AF2-A6A1-F81600554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35" y="1405534"/>
            <a:ext cx="4563333" cy="3664238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Environmental impacts</a:t>
            </a:r>
            <a:endParaRPr lang="zh-CN" altLang="en-US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Appendix</a:t>
            </a:r>
            <a:endParaRPr lang="zh-CN" altLang="en-US" b="1" i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CB814F-8E9C-41C9-BC37-2EF2E08A2113}"/>
              </a:ext>
            </a:extLst>
          </p:cNvPr>
          <p:cNvSpPr txBox="1"/>
          <p:nvPr/>
        </p:nvSpPr>
        <p:spPr bwMode="auto">
          <a:xfrm>
            <a:off x="0" y="1071620"/>
            <a:ext cx="5596128" cy="253916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105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Environmental impacts evolution of PEMEC and SOEC with annual production volume</a:t>
            </a:r>
            <a:endParaRPr lang="zh-CN" altLang="en-US" sz="105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FC63CB2-018D-4C1E-8653-22E74D0BB8D8}"/>
              </a:ext>
            </a:extLst>
          </p:cNvPr>
          <p:cNvSpPr txBox="1"/>
          <p:nvPr/>
        </p:nvSpPr>
        <p:spPr bwMode="auto">
          <a:xfrm>
            <a:off x="0" y="5547324"/>
            <a:ext cx="9144000" cy="646331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C00000"/>
                </a:solidFill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Notably, the carbon footprint exhibits a distinct pattern characterized by a steep initial decline followed by a subsequent flattening. </a:t>
            </a:r>
            <a:endParaRPr lang="zh-CN" altLang="en-US" b="1" i="1" dirty="0">
              <a:solidFill>
                <a:srgbClr val="C00000"/>
              </a:solidFill>
              <a:latin typeface="CMU Sans Serif" panose="02010600030101010101" charset="0"/>
              <a:cs typeface="CMU Sans Serif" panose="02010600030101010101" charset="0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0462AB9F-A8AC-4D2F-9B2E-2859366723B1}"/>
              </a:ext>
            </a:extLst>
          </p:cNvPr>
          <p:cNvSpPr txBox="1"/>
          <p:nvPr/>
        </p:nvSpPr>
        <p:spPr bwMode="auto">
          <a:xfrm>
            <a:off x="4773168" y="1413510"/>
            <a:ext cx="4220210" cy="329320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646430" indent="-285750">
              <a:buFont typeface="Arial" panose="020B0604020202020204" pitchFamily="34" charset="0"/>
              <a:buChar char="•"/>
            </a:pPr>
            <a:r>
              <a:rPr lang="en-US" altLang="en-GB" sz="16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Volume &lt; 100 MW/y</a:t>
            </a:r>
          </a:p>
          <a:p>
            <a:pPr marL="360680" indent="0">
              <a:buFont typeface="Arial" panose="020B0604020202020204" pitchFamily="34" charset="0"/>
              <a:buNone/>
            </a:pPr>
            <a:r>
              <a:rPr lang="en-US" altLang="en-GB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The environmental impacts decreases extremely fast</a:t>
            </a:r>
          </a:p>
          <a:p>
            <a:pPr marL="64643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en-GB" sz="1600" b="1" i="1" dirty="0">
              <a:solidFill>
                <a:schemeClr val="accent2"/>
              </a:solidFill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</a:endParaRPr>
          </a:p>
          <a:p>
            <a:pPr marL="64643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en-GB" sz="16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100 &lt; Volume &lt; 1000 MW/y</a:t>
            </a:r>
          </a:p>
          <a:p>
            <a:pPr marL="360680" indent="0">
              <a:buFont typeface="Arial" panose="020B0604020202020204" pitchFamily="34" charset="0"/>
              <a:buNone/>
            </a:pPr>
            <a:r>
              <a:rPr lang="en-US" altLang="en-GB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The costs decrease slower as some of the material carbon footprints reach the minimum values. </a:t>
            </a:r>
            <a:endParaRPr lang="en-US" altLang="en-GB" sz="1600" b="1" i="1" dirty="0">
              <a:solidFill>
                <a:schemeClr val="accent2"/>
              </a:solidFill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</a:endParaRPr>
          </a:p>
          <a:p>
            <a:pPr marL="64643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en-GB" sz="16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Volume &gt;1000 MW/y</a:t>
            </a:r>
          </a:p>
          <a:p>
            <a:pPr marL="360680" indent="0">
              <a:buFont typeface="Arial" panose="020B0604020202020204" pitchFamily="34" charset="0"/>
              <a:buNone/>
            </a:pPr>
            <a:r>
              <a:rPr lang="en-US" altLang="en-GB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The environmental impacts of SOEC is nearly constant, approaching the minimum marginal environmental impact.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84ECA6F-4256-40D0-83CD-E0A90C2ECDFE}"/>
              </a:ext>
            </a:extLst>
          </p:cNvPr>
          <p:cNvCxnSpPr>
            <a:cxnSpLocks/>
          </p:cNvCxnSpPr>
          <p:nvPr/>
        </p:nvCxnSpPr>
        <p:spPr>
          <a:xfrm flipV="1">
            <a:off x="2724912" y="1554480"/>
            <a:ext cx="0" cy="300837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24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6A5052D-5949-4FBB-90CB-7D03AFD64B58}"/>
              </a:ext>
            </a:extLst>
          </p:cNvPr>
          <p:cNvCxnSpPr>
            <a:cxnSpLocks/>
          </p:cNvCxnSpPr>
          <p:nvPr/>
        </p:nvCxnSpPr>
        <p:spPr>
          <a:xfrm flipV="1">
            <a:off x="3608832" y="1554480"/>
            <a:ext cx="0" cy="300837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24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94C9028-BCBE-454A-96BF-13A474922B19}"/>
              </a:ext>
            </a:extLst>
          </p:cNvPr>
          <p:cNvSpPr txBox="1"/>
          <p:nvPr/>
        </p:nvSpPr>
        <p:spPr bwMode="auto">
          <a:xfrm>
            <a:off x="1515620" y="3724394"/>
            <a:ext cx="370330" cy="369332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A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3E382B-4A76-4F60-901D-2D9E38249DA0}"/>
              </a:ext>
            </a:extLst>
          </p:cNvPr>
          <p:cNvSpPr txBox="1"/>
          <p:nvPr/>
        </p:nvSpPr>
        <p:spPr bwMode="auto">
          <a:xfrm>
            <a:off x="2936750" y="3915763"/>
            <a:ext cx="370330" cy="369332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B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06AE4BF-9745-4AEF-B1AA-9BB2F34F8E33}"/>
              </a:ext>
            </a:extLst>
          </p:cNvPr>
          <p:cNvSpPr txBox="1"/>
          <p:nvPr/>
        </p:nvSpPr>
        <p:spPr bwMode="auto">
          <a:xfrm>
            <a:off x="3934205" y="4013299"/>
            <a:ext cx="370330" cy="369332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4162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F096A61-49FE-4943-87E2-1D84FD0C2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661" y="951838"/>
            <a:ext cx="5715483" cy="395828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General formula</a:t>
            </a:r>
            <a:endParaRPr lang="zh-CN" altLang="en-US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Methodology</a:t>
            </a:r>
            <a:endParaRPr lang="zh-CN" altLang="en-US" b="1" i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C16D0A2-4299-4529-8DD0-A51F0D350911}"/>
              </a:ext>
            </a:extLst>
          </p:cNvPr>
          <p:cNvSpPr txBox="1"/>
          <p:nvPr/>
        </p:nvSpPr>
        <p:spPr bwMode="auto">
          <a:xfrm>
            <a:off x="-67056" y="1900010"/>
            <a:ext cx="1613916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1" dirty="0">
                <a:solidFill>
                  <a:schemeClr val="accent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Direct contribution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441DA0D-F380-4416-A544-37EB449961D2}"/>
              </a:ext>
            </a:extLst>
          </p:cNvPr>
          <p:cNvSpPr txBox="1"/>
          <p:nvPr/>
        </p:nvSpPr>
        <p:spPr bwMode="auto">
          <a:xfrm>
            <a:off x="5931847" y="3345099"/>
            <a:ext cx="1613916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Ind</a:t>
            </a:r>
            <a:r>
              <a:rPr lang="en-US" altLang="zh-CN" sz="1800" b="1" i="1" dirty="0">
                <a:solidFill>
                  <a:schemeClr val="accent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irect contribution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FF241B9-0B0E-43FB-BB1B-506E785DCF68}"/>
              </a:ext>
            </a:extLst>
          </p:cNvPr>
          <p:cNvSpPr txBox="1"/>
          <p:nvPr/>
        </p:nvSpPr>
        <p:spPr bwMode="auto">
          <a:xfrm>
            <a:off x="6995159" y="2209196"/>
            <a:ext cx="214884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Product &amp; waste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AFCF455-BBF7-4C1C-870E-39D317C252D0}"/>
              </a:ext>
            </a:extLst>
          </p:cNvPr>
          <p:cNvSpPr txBox="1"/>
          <p:nvPr/>
        </p:nvSpPr>
        <p:spPr bwMode="auto">
          <a:xfrm>
            <a:off x="5510434" y="927982"/>
            <a:ext cx="1613916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Waste</a:t>
            </a:r>
            <a:r>
              <a:rPr lang="en-US" altLang="zh-CN" sz="1800" b="1" i="1" dirty="0">
                <a:solidFill>
                  <a:schemeClr val="accent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 treatment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4ED80E-D839-4124-9631-173FE3CC53DC}"/>
              </a:ext>
            </a:extLst>
          </p:cNvPr>
          <p:cNvSpPr txBox="1"/>
          <p:nvPr/>
        </p:nvSpPr>
        <p:spPr bwMode="auto">
          <a:xfrm>
            <a:off x="-67056" y="5143638"/>
            <a:ext cx="24323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Cost calculation: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3020E1E-88C0-4857-B33F-A181837E5223}"/>
              </a:ext>
            </a:extLst>
          </p:cNvPr>
          <p:cNvSpPr txBox="1"/>
          <p:nvPr/>
        </p:nvSpPr>
        <p:spPr bwMode="auto">
          <a:xfrm>
            <a:off x="-67056" y="5740005"/>
            <a:ext cx="2432304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Environmental impacts evaluation: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4">
                <a:extLst>
                  <a:ext uri="{FF2B5EF4-FFF2-40B4-BE49-F238E27FC236}">
                    <a16:creationId xmlns:a16="http://schemas.microsoft.com/office/drawing/2014/main" id="{95650B89-16C6-43D4-AEFD-234FCFA2F366}"/>
                  </a:ext>
                </a:extLst>
              </p:cNvPr>
              <p:cNvSpPr txBox="1"/>
              <p:nvPr/>
            </p:nvSpPr>
            <p:spPr>
              <a:xfrm>
                <a:off x="6286257" y="5022077"/>
                <a:ext cx="5715483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zh-CN" altLang="en-US" sz="1400" dirty="0">
                    <a:latin typeface="Times New Roman" panose="02020603050405020304" charset="0"/>
                    <a:cs typeface="Times New Roman" panose="02020603050405020304" charset="0"/>
                  </a:rPr>
                  <a:t>——</a:t>
                </a:r>
                <a:r>
                  <a:rPr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the number of types of material</a:t>
                </a:r>
                <a:endParaRPr lang="zh-CN" altLang="en-US" sz="14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l"/>
                <a:r>
                  <a:rPr lang="en-US" altLang="zh-CN" sz="1400" i="1" dirty="0">
                    <a:latin typeface="Times New Roman" panose="02020603050405020304" charset="0"/>
                    <a:cs typeface="Times New Roman" panose="02020603050405020304" charset="0"/>
                  </a:rPr>
                  <a:t>q </a:t>
                </a:r>
                <a:r>
                  <a:rPr lang="zh-CN" altLang="en-US" sz="1400" dirty="0">
                    <a:latin typeface="Times New Roman" panose="02020603050405020304" charset="0"/>
                    <a:cs typeface="Times New Roman" panose="02020603050405020304" charset="0"/>
                  </a:rPr>
                  <a:t>——</a:t>
                </a:r>
                <a:r>
                  <a:rPr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the number of types of energy</a:t>
                </a:r>
                <a:endParaRPr lang="zh-CN" altLang="en-US" sz="14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l"/>
                <a:r>
                  <a:rPr lang="en-US" altLang="zh-CN" sz="1400" i="1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r>
                  <a:rPr lang="en-US" altLang="zh-CN" sz="1400" i="1" baseline="-25000" dirty="0">
                    <a:latin typeface="Times New Roman" panose="02020603050405020304" charset="0"/>
                    <a:cs typeface="Times New Roman" panose="02020603050405020304" charset="0"/>
                  </a:rPr>
                  <a:t>i</a:t>
                </a:r>
                <a:r>
                  <a:rPr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 ——</a:t>
                </a:r>
                <a:r>
                  <a:rPr lang="en-US" altLang="zh-CN" sz="1400" i="1" dirty="0" err="1">
                    <a:latin typeface="Times New Roman" panose="02020603050405020304" charset="0"/>
                    <a:cs typeface="Times New Roman" panose="02020603050405020304" charset="0"/>
                  </a:rPr>
                  <a:t>i</a:t>
                </a:r>
                <a:r>
                  <a:rPr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zh-CN" sz="1400" dirty="0" err="1">
                    <a:latin typeface="Times New Roman" panose="02020603050405020304" charset="0"/>
                    <a:cs typeface="Times New Roman" panose="02020603050405020304" charset="0"/>
                  </a:rPr>
                  <a:t>th</a:t>
                </a:r>
                <a:r>
                  <a:rPr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 material consumption</a:t>
                </a:r>
              </a:p>
              <a:p>
                <a:pPr algn="l"/>
                <a:r>
                  <a:rPr lang="en-US" altLang="zh-CN" sz="1400" i="1" dirty="0" err="1">
                    <a:latin typeface="Times New Roman" panose="02020603050405020304" charset="0"/>
                    <a:cs typeface="Times New Roman" panose="02020603050405020304" charset="0"/>
                  </a:rPr>
                  <a:t>E</a:t>
                </a:r>
                <a:r>
                  <a:rPr lang="en-US" altLang="zh-CN" sz="1400" i="1" baseline="-25000" dirty="0" err="1">
                    <a:latin typeface="Times New Roman" panose="02020603050405020304" charset="0"/>
                    <a:cs typeface="Times New Roman" panose="02020603050405020304" charset="0"/>
                  </a:rPr>
                  <a:t>i</a:t>
                </a:r>
                <a:r>
                  <a:rPr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 ——</a:t>
                </a:r>
                <a:r>
                  <a:rPr lang="en-US" altLang="zh-CN" sz="1400" i="1" dirty="0" err="1">
                    <a:latin typeface="Times New Roman" panose="02020603050405020304" charset="0"/>
                    <a:cs typeface="Times New Roman" panose="02020603050405020304" charset="0"/>
                  </a:rPr>
                  <a:t>i</a:t>
                </a:r>
                <a:r>
                  <a:rPr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zh-CN" sz="1400" dirty="0" err="1">
                    <a:latin typeface="Times New Roman" panose="02020603050405020304" charset="0"/>
                    <a:cs typeface="Times New Roman" panose="02020603050405020304" charset="0"/>
                  </a:rPr>
                  <a:t>th</a:t>
                </a:r>
                <a:r>
                  <a:rPr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 energy consumption</a:t>
                </a:r>
              </a:p>
              <a:p>
                <a:pPr algn="l"/>
                <a:r>
                  <a:rPr lang="en-US" altLang="zh-CN" sz="1400" i="1" dirty="0">
                    <a:latin typeface="Times New Roman" panose="02020603050405020304" charset="0"/>
                    <a:cs typeface="Times New Roman" panose="02020603050405020304" charset="0"/>
                  </a:rPr>
                  <a:t>C</a:t>
                </a:r>
                <a:r>
                  <a:rPr lang="en-US" altLang="zh-CN" sz="1400" i="1" baseline="-25000" dirty="0">
                    <a:latin typeface="Times New Roman" panose="02020603050405020304" charset="0"/>
                    <a:cs typeface="Times New Roman" panose="02020603050405020304" charset="0"/>
                  </a:rPr>
                  <a:t>i</a:t>
                </a:r>
                <a:r>
                  <a:rPr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 ——cost of </a:t>
                </a:r>
                <a:r>
                  <a:rPr lang="en-US" altLang="zh-CN" sz="1400" i="1" dirty="0" err="1">
                    <a:latin typeface="Times New Roman" panose="02020603050405020304" charset="0"/>
                    <a:cs typeface="Times New Roman" panose="02020603050405020304" charset="0"/>
                  </a:rPr>
                  <a:t>i</a:t>
                </a:r>
                <a:r>
                  <a:rPr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zh-CN" sz="1400" dirty="0" err="1">
                    <a:latin typeface="Times New Roman" panose="02020603050405020304" charset="0"/>
                    <a:cs typeface="Times New Roman" panose="02020603050405020304" charset="0"/>
                  </a:rPr>
                  <a:t>th</a:t>
                </a:r>
                <a:r>
                  <a:rPr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 material or energy</a:t>
                </a:r>
              </a:p>
              <a:p>
                <a:r>
                  <a:rPr lang="en-US" altLang="zh-CN" sz="1400" i="1" dirty="0" err="1">
                    <a:latin typeface="Times New Roman" panose="02020603050405020304" charset="0"/>
                    <a:cs typeface="Times New Roman" panose="02020603050405020304" charset="0"/>
                  </a:rPr>
                  <a:t>e</a:t>
                </a:r>
                <a:r>
                  <a:rPr lang="en-US" altLang="zh-CN" sz="1400" i="1" baseline="-25000" dirty="0" err="1">
                    <a:latin typeface="Times New Roman" panose="02020603050405020304" charset="0"/>
                    <a:cs typeface="Times New Roman" panose="02020603050405020304" charset="0"/>
                  </a:rPr>
                  <a:t>i</a:t>
                </a:r>
                <a:r>
                  <a:rPr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 ——EI of </a:t>
                </a:r>
                <a:r>
                  <a:rPr lang="en-US" altLang="zh-CN" sz="1400" i="1" dirty="0" err="1">
                    <a:latin typeface="Times New Roman" panose="02020603050405020304" charset="0"/>
                    <a:cs typeface="Times New Roman" panose="02020603050405020304" charset="0"/>
                  </a:rPr>
                  <a:t>i</a:t>
                </a:r>
                <a:r>
                  <a:rPr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zh-CN" sz="1400" dirty="0" err="1">
                    <a:latin typeface="Times New Roman" panose="02020603050405020304" charset="0"/>
                    <a:cs typeface="Times New Roman" panose="02020603050405020304" charset="0"/>
                  </a:rPr>
                  <a:t>th</a:t>
                </a:r>
                <a:r>
                  <a:rPr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 material or energy</a:t>
                </a:r>
              </a:p>
              <a:p>
                <a:r>
                  <a:rPr lang="en-US" altLang="zh-CN" sz="1400" i="1" dirty="0">
                    <a:latin typeface="Times New Roman" panose="02020603050405020304" charset="0"/>
                    <a:cs typeface="Times New Roman" panose="02020603050405020304" charset="0"/>
                  </a:rPr>
                  <a:t>k</a:t>
                </a:r>
                <a:r>
                  <a:rPr lang="en-US" altLang="zh-CN" sz="1400" i="1" baseline="-25000" dirty="0">
                    <a:latin typeface="Times New Roman" panose="02020603050405020304" charset="0"/>
                    <a:cs typeface="Times New Roman" panose="02020603050405020304" charset="0"/>
                  </a:rPr>
                  <a:t>i</a:t>
                </a:r>
                <a:r>
                  <a:rPr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 ——aggregation of parameters</a:t>
                </a:r>
              </a:p>
              <a:p>
                <a:pPr algn="l"/>
                <a:endParaRPr lang="en-US" altLang="zh-CN" sz="14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 xmlns="">
          <p:sp>
            <p:nvSpPr>
              <p:cNvPr id="23" name="文本框 4">
                <a:extLst>
                  <a:ext uri="{FF2B5EF4-FFF2-40B4-BE49-F238E27FC236}">
                    <a16:creationId xmlns:a16="http://schemas.microsoft.com/office/drawing/2014/main" id="{95650B89-16C6-43D4-AEFD-234FCFA2F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257" y="5022077"/>
                <a:ext cx="5715483" cy="1815882"/>
              </a:xfrm>
              <a:prstGeom prst="rect">
                <a:avLst/>
              </a:prstGeom>
              <a:blipFill>
                <a:blip r:embed="rId3"/>
                <a:stretch>
                  <a:fillRect l="-320" t="-6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圆角矩形 2">
            <a:extLst>
              <a:ext uri="{FF2B5EF4-FFF2-40B4-BE49-F238E27FC236}">
                <a16:creationId xmlns:a16="http://schemas.microsoft.com/office/drawing/2014/main" id="{C7F02612-8BE0-46BF-AC64-BE1D0A29EF25}"/>
              </a:ext>
            </a:extLst>
          </p:cNvPr>
          <p:cNvSpPr/>
          <p:nvPr/>
        </p:nvSpPr>
        <p:spPr>
          <a:xfrm>
            <a:off x="54102" y="4190628"/>
            <a:ext cx="2834640" cy="5077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TextBox 32">
            <a:extLst>
              <a:ext uri="{FF2B5EF4-FFF2-40B4-BE49-F238E27FC236}">
                <a16:creationId xmlns:a16="http://schemas.microsoft.com/office/drawing/2014/main" id="{2884EB24-8257-41AA-AFE9-0F1A95AA650A}"/>
              </a:ext>
            </a:extLst>
          </p:cNvPr>
          <p:cNvSpPr txBox="1"/>
          <p:nvPr/>
        </p:nvSpPr>
        <p:spPr bwMode="auto">
          <a:xfrm>
            <a:off x="-226294" y="4216555"/>
            <a:ext cx="3434588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algn="ctr"/>
            <a:r>
              <a:rPr lang="en-US" altLang="zh-CN" sz="1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Combination of LCA and cost estimation</a:t>
            </a:r>
          </a:p>
        </p:txBody>
      </p:sp>
      <p:sp>
        <p:nvSpPr>
          <p:cNvPr id="26" name="右箭头 18">
            <a:extLst>
              <a:ext uri="{FF2B5EF4-FFF2-40B4-BE49-F238E27FC236}">
                <a16:creationId xmlns:a16="http://schemas.microsoft.com/office/drawing/2014/main" id="{6CF4C8F8-D74E-427F-A990-57284EE4C911}"/>
              </a:ext>
            </a:extLst>
          </p:cNvPr>
          <p:cNvSpPr/>
          <p:nvPr/>
        </p:nvSpPr>
        <p:spPr>
          <a:xfrm rot="5400000">
            <a:off x="1206958" y="4874019"/>
            <a:ext cx="327624" cy="20130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4509422-7536-4584-9AF9-AF4FBE3FA484}"/>
                  </a:ext>
                </a:extLst>
              </p:cNvPr>
              <p:cNvSpPr txBox="1"/>
              <p:nvPr/>
            </p:nvSpPr>
            <p:spPr bwMode="auto">
              <a:xfrm flipH="1">
                <a:off x="469555" y="3617337"/>
                <a:ext cx="2018212" cy="483659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  <a:prstDash val="dash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CN" altLang="en-US" sz="1050" b="1" i="1" smtClean="0">
                              <a:latin typeface="Cambria Math" panose="02040503050406030204" pitchFamily="18" charset="0"/>
                              <a:cs typeface="CMU Sans Serif" panose="02000603000000000000" pitchFamily="2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1050" b="1" i="1" smtClean="0">
                                  <a:latin typeface="Cambria Math" panose="02040503050406030204" pitchFamily="18" charset="0"/>
                                  <a:cs typeface="CMU Sans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b="1" i="1" smtClean="0">
                                  <a:latin typeface="Cambria Math" panose="02040503050406030204" pitchFamily="18" charset="0"/>
                                  <a:cs typeface="CMU Sans Serif" panose="02000603000000000000" pitchFamily="2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1050" b="1" i="1" smtClean="0">
                                  <a:latin typeface="Cambria Math" panose="02040503050406030204" pitchFamily="18" charset="0"/>
                                  <a:cs typeface="CMU Sans Serif" panose="02000603000000000000" pitchFamily="2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050" b="1" i="1" smtClean="0">
                                  <a:latin typeface="Cambria Math" panose="02040503050406030204" pitchFamily="18" charset="0"/>
                                  <a:cs typeface="CMU Sans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b="1" i="1" smtClean="0">
                                  <a:latin typeface="Cambria Math" panose="02040503050406030204" pitchFamily="18" charset="0"/>
                                  <a:cs typeface="CMU Sans Serif" panose="02000603000000000000" pitchFamily="2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sz="1050" b="1" i="1" smtClean="0">
                                  <a:latin typeface="Cambria Math" panose="02040503050406030204" pitchFamily="18" charset="0"/>
                                  <a:cs typeface="CMU Sans Serif" panose="02000603000000000000" pitchFamily="2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050" b="1" i="1" smtClean="0">
                                  <a:latin typeface="Cambria Math" panose="02040503050406030204" pitchFamily="18" charset="0"/>
                                  <a:cs typeface="CMU Sans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b="1" i="1" smtClean="0">
                                  <a:latin typeface="Cambria Math" panose="02040503050406030204" pitchFamily="18" charset="0"/>
                                  <a:cs typeface="CMU Sans Serif" panose="02000603000000000000" pitchFamily="2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1050" b="1" i="1" smtClean="0">
                                  <a:latin typeface="Cambria Math" panose="02040503050406030204" pitchFamily="18" charset="0"/>
                                  <a:cs typeface="CMU Sans Serif" panose="02000603000000000000" pitchFamily="2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1050" b="1" i="1" smtClean="0">
                          <a:latin typeface="Cambria Math" panose="02040503050406030204" pitchFamily="18" charset="0"/>
                          <a:cs typeface="CMU Sans Serif" panose="02000603000000000000" pitchFamily="2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CN" altLang="en-US" sz="1050" b="1" i="1">
                              <a:latin typeface="Cambria Math" panose="02040503050406030204" pitchFamily="18" charset="0"/>
                              <a:cs typeface="CMU Sans Serif" panose="02000603000000000000" pitchFamily="2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1050" b="1" i="1">
                                  <a:latin typeface="Cambria Math" panose="02040503050406030204" pitchFamily="18" charset="0"/>
                                  <a:cs typeface="CMU Sans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b="1" i="1">
                                  <a:latin typeface="Cambria Math" panose="02040503050406030204" pitchFamily="18" charset="0"/>
                                  <a:cs typeface="CMU Sans Serif" panose="02000603000000000000" pitchFamily="2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1050" b="1" i="1">
                                  <a:latin typeface="Cambria Math" panose="02040503050406030204" pitchFamily="18" charset="0"/>
                                  <a:cs typeface="CMU Sans Serif" panose="02000603000000000000" pitchFamily="2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050" b="1" i="1">
                                  <a:latin typeface="Cambria Math" panose="02040503050406030204" pitchFamily="18" charset="0"/>
                                  <a:cs typeface="CMU Sans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b="1" i="1" smtClean="0">
                                  <a:latin typeface="Cambria Math" panose="02040503050406030204" pitchFamily="18" charset="0"/>
                                  <a:cs typeface="CMU Sans Serif" panose="02000603000000000000" pitchFamily="2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sz="1050" b="1" i="1">
                                  <a:latin typeface="Cambria Math" panose="02040503050406030204" pitchFamily="18" charset="0"/>
                                  <a:cs typeface="CMU Sans Serif" panose="02000603000000000000" pitchFamily="2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050" b="1" i="1">
                                  <a:latin typeface="Cambria Math" panose="02040503050406030204" pitchFamily="18" charset="0"/>
                                  <a:cs typeface="CMU Sans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b="1" i="1">
                                  <a:latin typeface="Cambria Math" panose="02040503050406030204" pitchFamily="18" charset="0"/>
                                  <a:cs typeface="CMU Sans Serif" panose="02000603000000000000" pitchFamily="2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1050" b="1" i="1">
                                  <a:latin typeface="Cambria Math" panose="02040503050406030204" pitchFamily="18" charset="0"/>
                                  <a:cs typeface="CMU Sans Serif" panose="02000603000000000000" pitchFamily="2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050" b="1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4509422-7536-4584-9AF9-AF4FBE3FA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469555" y="3617337"/>
                <a:ext cx="2018212" cy="483659"/>
              </a:xfrm>
              <a:prstGeom prst="rect">
                <a:avLst/>
              </a:prstGeom>
              <a:blipFill>
                <a:blip r:embed="rId4"/>
                <a:stretch>
                  <a:fillRect l="-8982" t="-106024" r="-13772" b="-149398"/>
                </a:stretch>
              </a:blipFill>
              <a:ln w="19050">
                <a:solidFill>
                  <a:schemeClr val="accent2"/>
                </a:solidFill>
                <a:prstDash val="dash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1BA39C78-D381-4836-A14F-ED1327E07424}"/>
              </a:ext>
            </a:extLst>
          </p:cNvPr>
          <p:cNvSpPr txBox="1"/>
          <p:nvPr/>
        </p:nvSpPr>
        <p:spPr bwMode="auto">
          <a:xfrm>
            <a:off x="5752183" y="4243377"/>
            <a:ext cx="3235541" cy="461665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i="1" dirty="0">
                <a:solidFill>
                  <a:srgbClr val="FF000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Application of this model in PEM and SOEC in manufacturing is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内容占位符 2">
                <a:extLst>
                  <a:ext uri="{FF2B5EF4-FFF2-40B4-BE49-F238E27FC236}">
                    <a16:creationId xmlns:a16="http://schemas.microsoft.com/office/drawing/2014/main" id="{9122E548-38D3-4322-A3D5-487AEAB3CC4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70118" y="4692710"/>
                <a:ext cx="5998903" cy="1408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86879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1pPr>
                <a:lvl2pPr marL="742950" indent="-28575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86879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2pPr>
                <a:lvl3pPr marL="11430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86879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3pPr>
                <a:lvl4pPr marL="16002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86879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4pPr>
                <a:lvl5pPr marL="20574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86879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𝑚𝑎𝑡𝑒𝑟𝑖𝑎𝑙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𝑚𝑎𝑡𝑒𝑟𝑖𝑎𝑙</m:t>
                          </m:r>
                        </m:sub>
                      </m:sSub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𝑒𝑛𝑒𝑟𝑔𝑦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𝑒𝑛𝑒𝑟𝑔𝑦</m:t>
                          </m:r>
                        </m:sub>
                      </m:sSub>
                    </m:oMath>
                  </m:oMathPara>
                </a14:m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𝑚𝑎𝑡𝑒𝑟𝑖𝑎𝑙</m:t>
                              </m:r>
                            </m:sub>
                            <m:sup>
                              <m:r>
                                <a:rPr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𝑚𝑎𝑡𝑒𝑟𝑖𝑎𝑙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𝑒𝑛𝑒𝑟𝑔𝑦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𝑒𝑛𝑒𝑟𝑔𝑦</m:t>
                          </m:r>
                        </m:sub>
                      </m:sSub>
                    </m:oMath>
                  </m:oMathPara>
                </a14:m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内容占位符 2">
                <a:extLst>
                  <a:ext uri="{FF2B5EF4-FFF2-40B4-BE49-F238E27FC236}">
                    <a16:creationId xmlns:a16="http://schemas.microsoft.com/office/drawing/2014/main" id="{9122E548-38D3-4322-A3D5-487AEAB3C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0118" y="4692710"/>
                <a:ext cx="5998903" cy="1408431"/>
              </a:xfrm>
              <a:prstGeom prst="rect">
                <a:avLst/>
              </a:prstGeom>
              <a:blipFill>
                <a:blip r:embed="rId5"/>
                <a:stretch>
                  <a:fillRect b="-277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132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Direct contribution – Material environmental impacts</a:t>
            </a:r>
            <a:endParaRPr lang="zh-CN" altLang="en-US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Appendix</a:t>
            </a:r>
            <a:endParaRPr lang="zh-CN" altLang="en-US" b="1" i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253F15-A1D7-453A-A31F-C7DD355FA24C}"/>
              </a:ext>
            </a:extLst>
          </p:cNvPr>
          <p:cNvSpPr txBox="1"/>
          <p:nvPr/>
        </p:nvSpPr>
        <p:spPr bwMode="auto">
          <a:xfrm>
            <a:off x="0" y="989287"/>
            <a:ext cx="914400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altLang="zh-CN" b="1" i="1" dirty="0">
                <a:solidFill>
                  <a:schemeClr val="accent6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As for environment impacts, materials are also divided into several categories depending on its scarcity.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1">
                <a:extLst>
                  <a:ext uri="{FF2B5EF4-FFF2-40B4-BE49-F238E27FC236}">
                    <a16:creationId xmlns:a16="http://schemas.microsoft.com/office/drawing/2014/main" id="{26B96F46-EF60-48C1-981F-19AFECC8672B}"/>
                  </a:ext>
                </a:extLst>
              </p:cNvPr>
              <p:cNvSpPr txBox="1"/>
              <p:nvPr/>
            </p:nvSpPr>
            <p:spPr>
              <a:xfrm>
                <a:off x="-313396" y="2438895"/>
                <a:ext cx="2706624" cy="16927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>
                              <a:latin typeface="Cambria Math" panose="02040503050406030204" pitchFamily="18" charset="0"/>
                            </a:rPr>
                            <m:t>𝐶𝐻</m:t>
                          </m:r>
                        </m:e>
                        <m:sub>
                          <m:r>
                            <a:rPr lang="en-US" altLang="zh-CN" sz="11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100" b="0" i="1"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US" altLang="zh-CN" sz="11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>
                              <a:latin typeface="Cambria Math" panose="02040503050406030204" pitchFamily="18" charset="0"/>
                            </a:rPr>
                            <m:t>𝐶𝑙</m:t>
                          </m:r>
                        </m:e>
                        <m:sub>
                          <m:r>
                            <a:rPr lang="en-US" altLang="zh-CN" sz="11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100" b="0" i="1">
                          <a:latin typeface="Cambria Math" panose="02040503050406030204" pitchFamily="18" charset="0"/>
                        </a:rPr>
                        <m:t>−→</m:t>
                      </m:r>
                      <m:sSub>
                        <m:sSubPr>
                          <m:ctrlPr>
                            <a:rPr lang="en-US" altLang="zh-CN" sz="11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𝐶𝐻𝐶𝑙</m:t>
                          </m:r>
                        </m:e>
                        <m:sub>
                          <m:r>
                            <a:rPr lang="en-US" altLang="zh-CN" sz="11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100" b="0" i="1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altLang="zh-CN" sz="1100" b="0" i="1">
                          <a:latin typeface="Cambria Math" panose="02040503050406030204" pitchFamily="18" charset="0"/>
                        </a:rPr>
                        <m:t>𝐻𝐶𝑙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9" name="文本框 1">
                <a:extLst>
                  <a:ext uri="{FF2B5EF4-FFF2-40B4-BE49-F238E27FC236}">
                    <a16:creationId xmlns:a16="http://schemas.microsoft.com/office/drawing/2014/main" id="{26B96F46-EF60-48C1-981F-19AFECC8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3396" y="2438895"/>
                <a:ext cx="2706624" cy="169277"/>
              </a:xfrm>
              <a:prstGeom prst="rect">
                <a:avLst/>
              </a:prstGeom>
              <a:blipFill>
                <a:blip r:embed="rId2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2">
                <a:extLst>
                  <a:ext uri="{FF2B5EF4-FFF2-40B4-BE49-F238E27FC236}">
                    <a16:creationId xmlns:a16="http://schemas.microsoft.com/office/drawing/2014/main" id="{738E90B4-C10B-4710-9FA0-81576EA62D3C}"/>
                  </a:ext>
                </a:extLst>
              </p:cNvPr>
              <p:cNvSpPr txBox="1"/>
              <p:nvPr/>
            </p:nvSpPr>
            <p:spPr>
              <a:xfrm>
                <a:off x="939956" y="2646973"/>
                <a:ext cx="2083584" cy="17222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11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𝐶𝐻𝐶𝑙</m:t>
                          </m:r>
                        </m:e>
                        <m:sub>
                          <m:r>
                            <a:rPr lang="en-US" altLang="zh-CN" sz="11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US" altLang="zh-CN" sz="1100" b="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1100" b="0" i="1">
                          <a:latin typeface="Cambria Math" panose="02040503050406030204" pitchFamily="18" charset="0"/>
                        </a:rPr>
                        <m:t>𝐻𝐹</m:t>
                      </m:r>
                      <m:r>
                        <a:rPr lang="en-US" altLang="zh-CN" sz="1100" b="0" i="1">
                          <a:latin typeface="Cambria Math" panose="02040503050406030204" pitchFamily="18" charset="0"/>
                        </a:rPr>
                        <m:t>−→</m:t>
                      </m:r>
                      <m:r>
                        <a:rPr lang="en-US" altLang="zh-CN" sz="1100" b="0" i="1">
                          <a:latin typeface="Cambria Math" panose="02040503050406030204" pitchFamily="18" charset="0"/>
                        </a:rPr>
                        <m:t>𝐶𝐻𝐶𝑙</m:t>
                      </m:r>
                      <m:sSub>
                        <m:sSubPr>
                          <m:ctrlPr>
                            <a:rPr lang="en-US" altLang="zh-CN" sz="11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1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100" b="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1100" b="0" i="1">
                          <a:latin typeface="Cambria Math" panose="02040503050406030204" pitchFamily="18" charset="0"/>
                        </a:rPr>
                        <m:t>𝐻𝐶𝑙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11" name="文本框 2">
                <a:extLst>
                  <a:ext uri="{FF2B5EF4-FFF2-40B4-BE49-F238E27FC236}">
                    <a16:creationId xmlns:a16="http://schemas.microsoft.com/office/drawing/2014/main" id="{738E90B4-C10B-4710-9FA0-81576EA62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56" y="2646973"/>
                <a:ext cx="2083584" cy="172227"/>
              </a:xfrm>
              <a:prstGeom prst="rect">
                <a:avLst/>
              </a:prstGeom>
              <a:blipFill>
                <a:blip r:embed="rId3"/>
                <a:stretch>
                  <a:fillRect l="-1462" r="-1462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3">
                <a:extLst>
                  <a:ext uri="{FF2B5EF4-FFF2-40B4-BE49-F238E27FC236}">
                    <a16:creationId xmlns:a16="http://schemas.microsoft.com/office/drawing/2014/main" id="{45A50BBA-CC42-4E8A-AFEB-6AF5BD8F7F1B}"/>
                  </a:ext>
                </a:extLst>
              </p:cNvPr>
              <p:cNvSpPr txBox="1"/>
              <p:nvPr/>
            </p:nvSpPr>
            <p:spPr>
              <a:xfrm>
                <a:off x="2064668" y="2858001"/>
                <a:ext cx="1608837" cy="17222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r>
                        <a:rPr lang="en-US" altLang="zh-CN" sz="11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𝐶𝐻𝐶𝑙</m:t>
                      </m:r>
                      <m:sSub>
                        <m:sSubPr>
                          <m:ctrlPr>
                            <a:rPr lang="en-US" altLang="zh-CN" sz="11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11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1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US" altLang="zh-CN" sz="1100" b="0" i="1">
                          <a:latin typeface="Cambria Math" panose="02040503050406030204" pitchFamily="18" charset="0"/>
                        </a:rPr>
                        <m:t>−→</m:t>
                      </m:r>
                      <m:sSub>
                        <m:sSubPr>
                          <m:ctrlPr>
                            <a:rPr lang="en-US" altLang="zh-CN" sz="11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11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1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11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1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100" b="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1100" b="0" i="1">
                          <a:latin typeface="Cambria Math" panose="02040503050406030204" pitchFamily="18" charset="0"/>
                        </a:rPr>
                        <m:t>𝐻𝐶𝑙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12" name="文本框 3">
                <a:extLst>
                  <a:ext uri="{FF2B5EF4-FFF2-40B4-BE49-F238E27FC236}">
                    <a16:creationId xmlns:a16="http://schemas.microsoft.com/office/drawing/2014/main" id="{45A50BBA-CC42-4E8A-AFEB-6AF5BD8F7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668" y="2858001"/>
                <a:ext cx="1608837" cy="172227"/>
              </a:xfrm>
              <a:prstGeom prst="rect">
                <a:avLst/>
              </a:prstGeom>
              <a:blipFill>
                <a:blip r:embed="rId4"/>
                <a:stretch>
                  <a:fillRect l="-2273" r="-1894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0DCA8C5F-B9D3-405F-88BB-910AC23BA872}"/>
              </a:ext>
            </a:extLst>
          </p:cNvPr>
          <p:cNvSpPr txBox="1"/>
          <p:nvPr/>
        </p:nvSpPr>
        <p:spPr bwMode="auto">
          <a:xfrm>
            <a:off x="77726" y="1662682"/>
            <a:ext cx="5052058" cy="6463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altLang="zh-CN" b="1" i="1" dirty="0" err="1"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Nafion</a:t>
            </a:r>
            <a:r>
              <a:rPr lang="en-US" altLang="zh-CN" b="1" i="1" dirty="0">
                <a:latin typeface="CMU Sans Serif" panose="02010600030101010101" charset="0"/>
                <a:ea typeface="CMU Sans Serif" panose="02010600030101010101" charset="0"/>
                <a:cs typeface="CMU Sans Serif" panose="02010600030101010101" charset="0"/>
              </a:rPr>
              <a:t> synthesis is viewed as the following three formulas with the sulfonation reaction</a:t>
            </a:r>
            <a:endParaRPr lang="zh-CN" altLang="en-US" b="1" i="1" dirty="0">
              <a:latin typeface="CMU Sans Serif" panose="02010600030101010101" charset="0"/>
              <a:cs typeface="CMU Sans Serif" panose="02010600030101010101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6B8E8E-3A89-4874-8A08-F23A2AA1EBCD}"/>
              </a:ext>
            </a:extLst>
          </p:cNvPr>
          <p:cNvSpPr txBox="1"/>
          <p:nvPr/>
        </p:nvSpPr>
        <p:spPr bwMode="auto">
          <a:xfrm>
            <a:off x="0" y="2982410"/>
            <a:ext cx="4617720" cy="369332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Different </a:t>
            </a:r>
            <a:r>
              <a:rPr lang="en-US" altLang="zh-CN" b="1" i="1" dirty="0" err="1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equipments</a:t>
            </a:r>
            <a:r>
              <a:rPr lang="en-US" altLang="zh-CN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 are searched online.  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926577A-9C00-4379-B6FC-77AC78F43FA4}"/>
              </a:ext>
            </a:extLst>
          </p:cNvPr>
          <p:cNvSpPr txBox="1"/>
          <p:nvPr/>
        </p:nvSpPr>
        <p:spPr bwMode="auto">
          <a:xfrm>
            <a:off x="148593" y="3566263"/>
            <a:ext cx="4096512" cy="1815882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Similarly, the carbon footprint of </a:t>
            </a:r>
            <a:r>
              <a:rPr lang="en-US" altLang="zh-CN" sz="1600" b="1" i="1" dirty="0" err="1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Nafion</a:t>
            </a:r>
            <a:r>
              <a:rPr lang="en-US" altLang="zh-CN" sz="1600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 is the same as the cost evolution trend. </a:t>
            </a:r>
          </a:p>
          <a:p>
            <a:endParaRPr lang="en-US" altLang="zh-CN" sz="1600" b="1" i="1" dirty="0"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As the output increases, the carbon footprint also decreases and tends to a constant value. 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BD03FDF-4985-4B0B-9271-C64EEDCD43FB}"/>
              </a:ext>
            </a:extLst>
          </p:cNvPr>
          <p:cNvSpPr txBox="1"/>
          <p:nvPr/>
        </p:nvSpPr>
        <p:spPr bwMode="auto">
          <a:xfrm>
            <a:off x="422911" y="5631974"/>
            <a:ext cx="4617720" cy="646331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Environmental impacts of direct material’s scale effect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E97BA2DC-83F2-44BC-A366-185C7ABDBD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5274070"/>
              </p:ext>
            </p:extLst>
          </p:nvPr>
        </p:nvGraphicFramePr>
        <p:xfrm>
          <a:off x="4245105" y="356626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37405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B3E427-D7AE-401D-8E01-DFC685B421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4583FE-A10D-4D74-B37B-218A27729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Appendix</a:t>
            </a:r>
            <a:endParaRPr lang="zh-CN" altLang="en-US" b="1" i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DE8737-A048-4489-B969-955B8C975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580" y="1024882"/>
            <a:ext cx="4604060" cy="27624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BEE5DD-31B8-4D23-A9B5-3CB15474E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80" y="3884218"/>
            <a:ext cx="4604060" cy="2762435"/>
          </a:xfrm>
          <a:prstGeom prst="rect">
            <a:avLst/>
          </a:prstGeom>
        </p:spPr>
      </p:pic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C3C2C2B7-671A-4C96-9CBE-82D8893FE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631203"/>
            <a:ext cx="9144000" cy="296779"/>
          </a:xfrm>
        </p:spPr>
        <p:txBody>
          <a:bodyPr/>
          <a:lstStyle/>
          <a:p>
            <a:r>
              <a:rPr lang="en-US" altLang="zh-CN" b="1" i="1" dirty="0"/>
              <a:t>Different locations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291136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56BEC92D-483C-451D-AF77-1E4F09CA7D01}"/>
              </a:ext>
            </a:extLst>
          </p:cNvPr>
          <p:cNvSpPr txBox="1"/>
          <p:nvPr/>
        </p:nvSpPr>
        <p:spPr bwMode="auto">
          <a:xfrm>
            <a:off x="1324499" y="2828518"/>
            <a:ext cx="338554" cy="819969"/>
          </a:xfrm>
          <a:prstGeom prst="rect">
            <a:avLst/>
          </a:prstGeom>
          <a:noFill/>
          <a:ln>
            <a:noFill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Photovoltaic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96AA4A3-01AA-4DFE-A87A-4A7C7185F816}"/>
              </a:ext>
            </a:extLst>
          </p:cNvPr>
          <p:cNvSpPr txBox="1"/>
          <p:nvPr/>
        </p:nvSpPr>
        <p:spPr bwMode="auto">
          <a:xfrm>
            <a:off x="785602" y="2219950"/>
            <a:ext cx="338554" cy="494495"/>
          </a:xfrm>
          <a:prstGeom prst="rect">
            <a:avLst/>
          </a:prstGeom>
          <a:noFill/>
          <a:ln>
            <a:noFill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Sweden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2F36FD9-7121-49B5-AA46-69C01AE20AA5}"/>
              </a:ext>
            </a:extLst>
          </p:cNvPr>
          <p:cNvSpPr txBox="1"/>
          <p:nvPr/>
        </p:nvSpPr>
        <p:spPr bwMode="auto">
          <a:xfrm>
            <a:off x="469716" y="2067921"/>
            <a:ext cx="338554" cy="475073"/>
          </a:xfrm>
          <a:prstGeom prst="rect">
            <a:avLst/>
          </a:prstGeom>
          <a:noFill/>
          <a:ln>
            <a:noFill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Wind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1FC06B-E12E-46B2-A483-578BAF841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6320" y="1683744"/>
            <a:ext cx="9080998" cy="3490511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70A74-34B8-4F88-BA0E-578AF839D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400" b="1" i="1" dirty="0"/>
              <a:t>Comparison between </a:t>
            </a:r>
            <a:r>
              <a:rPr lang="en-US" altLang="zh-CN" sz="1400" b="1" i="1" dirty="0" err="1"/>
              <a:t>n_u</a:t>
            </a:r>
            <a:r>
              <a:rPr lang="en-US" altLang="zh-CN" sz="1400" b="1" i="1" dirty="0"/>
              <a:t> = 10unit/year, 100 units/year and 1000 units/year from GWP perspective</a:t>
            </a:r>
            <a:endParaRPr lang="zh-CN" altLang="en-US" sz="1400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F262345-A950-4949-B979-F1344EE546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ED6E25-11CB-472C-906A-78A6364C75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Appendix</a:t>
            </a:r>
            <a:endParaRPr lang="zh-CN" altLang="en-US" b="1" i="1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DE82F45-E887-449C-8E53-082EB5220997}"/>
              </a:ext>
            </a:extLst>
          </p:cNvPr>
          <p:cNvCxnSpPr>
            <a:cxnSpLocks/>
          </p:cNvCxnSpPr>
          <p:nvPr/>
        </p:nvCxnSpPr>
        <p:spPr>
          <a:xfrm flipV="1">
            <a:off x="666347" y="2542994"/>
            <a:ext cx="0" cy="2035274"/>
          </a:xfrm>
          <a:prstGeom prst="line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3594AA-EA34-4A19-A013-94CBEA95733C}"/>
              </a:ext>
            </a:extLst>
          </p:cNvPr>
          <p:cNvCxnSpPr>
            <a:cxnSpLocks/>
          </p:cNvCxnSpPr>
          <p:nvPr/>
        </p:nvCxnSpPr>
        <p:spPr>
          <a:xfrm flipV="1">
            <a:off x="741863" y="2938997"/>
            <a:ext cx="0" cy="1639270"/>
          </a:xfrm>
          <a:prstGeom prst="line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99031B8-B6BC-46F7-A3A3-7BF96C3A9EE6}"/>
              </a:ext>
            </a:extLst>
          </p:cNvPr>
          <p:cNvSpPr txBox="1"/>
          <p:nvPr/>
        </p:nvSpPr>
        <p:spPr bwMode="auto">
          <a:xfrm>
            <a:off x="572586" y="2437253"/>
            <a:ext cx="338554" cy="475073"/>
          </a:xfrm>
          <a:prstGeom prst="rect">
            <a:avLst/>
          </a:prstGeom>
          <a:noFill/>
          <a:ln>
            <a:noFill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000" dirty="0" err="1">
                <a:solidFill>
                  <a:schemeClr val="bg2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iceland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8657D1E-3379-4AE7-9D78-076F53331D36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41863" y="2067921"/>
            <a:ext cx="0" cy="369332"/>
          </a:xfrm>
          <a:prstGeom prst="line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1707BFA-EDA2-4CCA-94F0-F687B7B47A1A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859972" y="3360970"/>
            <a:ext cx="0" cy="1235795"/>
          </a:xfrm>
          <a:prstGeom prst="line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4FD48F1-3C29-44B7-927A-12CADAD14F64}"/>
              </a:ext>
            </a:extLst>
          </p:cNvPr>
          <p:cNvSpPr txBox="1"/>
          <p:nvPr/>
        </p:nvSpPr>
        <p:spPr bwMode="auto">
          <a:xfrm>
            <a:off x="690695" y="2806585"/>
            <a:ext cx="338554" cy="554385"/>
          </a:xfrm>
          <a:prstGeom prst="rect">
            <a:avLst/>
          </a:prstGeom>
          <a:noFill/>
          <a:ln>
            <a:noFill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Norway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0083057-F6C6-4425-9114-CC1724EB64EA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859972" y="2107546"/>
            <a:ext cx="8497" cy="699039"/>
          </a:xfrm>
          <a:prstGeom prst="line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1DACF01-9DE3-4535-81B4-86D8C9EE7CB2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954879" y="2714445"/>
            <a:ext cx="12825" cy="1863822"/>
          </a:xfrm>
          <a:prstGeom prst="line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6BE094DC-2C28-4F5C-BE35-FFAE024FE45C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211368" y="2630386"/>
            <a:ext cx="0" cy="1922722"/>
          </a:xfrm>
          <a:prstGeom prst="line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24C8AAB-7B57-496C-AF81-801F9162FD59}"/>
              </a:ext>
            </a:extLst>
          </p:cNvPr>
          <p:cNvSpPr txBox="1"/>
          <p:nvPr/>
        </p:nvSpPr>
        <p:spPr bwMode="auto">
          <a:xfrm>
            <a:off x="1042091" y="2135891"/>
            <a:ext cx="338554" cy="494495"/>
          </a:xfrm>
          <a:prstGeom prst="rect">
            <a:avLst/>
          </a:prstGeom>
          <a:noFill/>
          <a:ln>
            <a:noFill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France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E73DED2-AF87-4FE2-B31A-8F58AB2EF037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338652" y="2879191"/>
            <a:ext cx="1236" cy="1699078"/>
          </a:xfrm>
          <a:prstGeom prst="line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CA4FFBE-8399-43B3-8473-F4A61F6A7774}"/>
              </a:ext>
            </a:extLst>
          </p:cNvPr>
          <p:cNvCxnSpPr>
            <a:cxnSpLocks/>
          </p:cNvCxnSpPr>
          <p:nvPr/>
        </p:nvCxnSpPr>
        <p:spPr>
          <a:xfrm flipH="1" flipV="1">
            <a:off x="1419553" y="2095086"/>
            <a:ext cx="3483" cy="2483182"/>
          </a:xfrm>
          <a:prstGeom prst="line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C9EFED2-5518-45C7-9A46-A4DD8A51C2E3}"/>
              </a:ext>
            </a:extLst>
          </p:cNvPr>
          <p:cNvSpPr txBox="1"/>
          <p:nvPr/>
        </p:nvSpPr>
        <p:spPr bwMode="auto">
          <a:xfrm>
            <a:off x="1178305" y="2164466"/>
            <a:ext cx="323165" cy="714725"/>
          </a:xfrm>
          <a:prstGeom prst="rect">
            <a:avLst/>
          </a:prstGeom>
          <a:noFill/>
          <a:ln>
            <a:noFill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900" dirty="0">
                <a:solidFill>
                  <a:schemeClr val="bg2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Global 2050</a:t>
            </a:r>
            <a:endParaRPr lang="zh-CN" altLang="en-US" sz="900" dirty="0">
              <a:solidFill>
                <a:schemeClr val="bg2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518D7A2-71AA-46B3-B692-64DD1C60B37C}"/>
              </a:ext>
            </a:extLst>
          </p:cNvPr>
          <p:cNvCxnSpPr>
            <a:cxnSpLocks/>
          </p:cNvCxnSpPr>
          <p:nvPr/>
        </p:nvCxnSpPr>
        <p:spPr>
          <a:xfrm flipV="1">
            <a:off x="2297221" y="2828859"/>
            <a:ext cx="0" cy="1749408"/>
          </a:xfrm>
          <a:prstGeom prst="line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97703366-3E11-4C46-8657-BE5070FC1A3A}"/>
              </a:ext>
            </a:extLst>
          </p:cNvPr>
          <p:cNvSpPr txBox="1"/>
          <p:nvPr/>
        </p:nvSpPr>
        <p:spPr bwMode="auto">
          <a:xfrm>
            <a:off x="2101887" y="2164466"/>
            <a:ext cx="338554" cy="714725"/>
          </a:xfrm>
          <a:prstGeom prst="rect">
            <a:avLst/>
          </a:prstGeom>
          <a:noFill/>
          <a:ln>
            <a:noFill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Switzerland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B2458C9-79B5-40C0-80E7-8EA51A4C3BB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2405214" y="2659787"/>
            <a:ext cx="17055" cy="1918480"/>
          </a:xfrm>
          <a:prstGeom prst="line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7F361BEA-EB19-472C-B04A-73B6C8CA5927}"/>
              </a:ext>
            </a:extLst>
          </p:cNvPr>
          <p:cNvSpPr txBox="1"/>
          <p:nvPr/>
        </p:nvSpPr>
        <p:spPr bwMode="auto">
          <a:xfrm>
            <a:off x="2252992" y="1945062"/>
            <a:ext cx="338554" cy="714725"/>
          </a:xfrm>
          <a:prstGeom prst="rect">
            <a:avLst/>
          </a:prstGeom>
          <a:noFill/>
          <a:ln>
            <a:noFill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Finland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F6153FA8-A557-40F0-97CF-4297FDE08181}"/>
              </a:ext>
            </a:extLst>
          </p:cNvPr>
          <p:cNvCxnSpPr>
            <a:cxnSpLocks/>
          </p:cNvCxnSpPr>
          <p:nvPr/>
        </p:nvCxnSpPr>
        <p:spPr>
          <a:xfrm flipV="1">
            <a:off x="2864661" y="2659788"/>
            <a:ext cx="7189" cy="1936977"/>
          </a:xfrm>
          <a:prstGeom prst="line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FAAC9689-5098-4885-B817-83798E5E2F97}"/>
              </a:ext>
            </a:extLst>
          </p:cNvPr>
          <p:cNvSpPr txBox="1"/>
          <p:nvPr/>
        </p:nvSpPr>
        <p:spPr bwMode="auto">
          <a:xfrm>
            <a:off x="2702572" y="1959287"/>
            <a:ext cx="338554" cy="714725"/>
          </a:xfrm>
          <a:prstGeom prst="rect">
            <a:avLst/>
          </a:prstGeom>
          <a:noFill/>
          <a:ln>
            <a:noFill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Canada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688701D-F8FC-42B2-AA03-F36E950DB22B}"/>
              </a:ext>
            </a:extLst>
          </p:cNvPr>
          <p:cNvCxnSpPr>
            <a:cxnSpLocks/>
          </p:cNvCxnSpPr>
          <p:nvPr/>
        </p:nvCxnSpPr>
        <p:spPr>
          <a:xfrm flipV="1">
            <a:off x="3116880" y="2766485"/>
            <a:ext cx="2309" cy="1811782"/>
          </a:xfrm>
          <a:prstGeom prst="line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73CCF271-60AD-4F24-A112-4F1F39C5F2A7}"/>
              </a:ext>
            </a:extLst>
          </p:cNvPr>
          <p:cNvSpPr txBox="1"/>
          <p:nvPr/>
        </p:nvSpPr>
        <p:spPr bwMode="auto">
          <a:xfrm>
            <a:off x="3041128" y="2025775"/>
            <a:ext cx="338554" cy="714725"/>
          </a:xfrm>
          <a:prstGeom prst="rect">
            <a:avLst/>
          </a:prstGeom>
          <a:noFill/>
          <a:ln>
            <a:noFill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Denmark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15A1FFBE-0921-4F54-87B4-5CA1E0CDFD0B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3462871" y="2907545"/>
            <a:ext cx="2313" cy="1689220"/>
          </a:xfrm>
          <a:prstGeom prst="line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A402C1C1-E5CC-4AB7-8767-F3C87F8DF19A}"/>
              </a:ext>
            </a:extLst>
          </p:cNvPr>
          <p:cNvSpPr txBox="1"/>
          <p:nvPr/>
        </p:nvSpPr>
        <p:spPr bwMode="auto">
          <a:xfrm>
            <a:off x="3295907" y="2095086"/>
            <a:ext cx="338554" cy="812459"/>
          </a:xfrm>
          <a:prstGeom prst="rect">
            <a:avLst/>
          </a:prstGeom>
          <a:noFill/>
          <a:ln>
            <a:noFill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Global 2030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53F7C9BD-C327-45D4-AAD4-D71CE6ECBEBC}"/>
              </a:ext>
            </a:extLst>
          </p:cNvPr>
          <p:cNvCxnSpPr>
            <a:cxnSpLocks/>
          </p:cNvCxnSpPr>
          <p:nvPr/>
        </p:nvCxnSpPr>
        <p:spPr>
          <a:xfrm flipV="1">
            <a:off x="4406388" y="2659786"/>
            <a:ext cx="0" cy="1904255"/>
          </a:xfrm>
          <a:prstGeom prst="line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42F2E294-7A9A-45F4-9EFB-BFB72C5643E9}"/>
              </a:ext>
            </a:extLst>
          </p:cNvPr>
          <p:cNvSpPr txBox="1"/>
          <p:nvPr/>
        </p:nvSpPr>
        <p:spPr bwMode="auto">
          <a:xfrm>
            <a:off x="4215142" y="1945061"/>
            <a:ext cx="338554" cy="714725"/>
          </a:xfrm>
          <a:prstGeom prst="rect">
            <a:avLst/>
          </a:prstGeom>
          <a:noFill/>
          <a:ln>
            <a:noFill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Austria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4E8122D8-4CC6-4B32-BD47-AEB15043DFE8}"/>
              </a:ext>
            </a:extLst>
          </p:cNvPr>
          <p:cNvCxnSpPr>
            <a:cxnSpLocks/>
          </p:cNvCxnSpPr>
          <p:nvPr/>
        </p:nvCxnSpPr>
        <p:spPr>
          <a:xfrm flipV="1">
            <a:off x="4719699" y="2219950"/>
            <a:ext cx="0" cy="2358317"/>
          </a:xfrm>
          <a:prstGeom prst="line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F7B07E0A-AD1B-4898-A86D-F5EDD9B5D3E4}"/>
              </a:ext>
            </a:extLst>
          </p:cNvPr>
          <p:cNvCxnSpPr>
            <a:cxnSpLocks/>
          </p:cNvCxnSpPr>
          <p:nvPr/>
        </p:nvCxnSpPr>
        <p:spPr>
          <a:xfrm flipV="1">
            <a:off x="5015037" y="2104032"/>
            <a:ext cx="15227" cy="2474235"/>
          </a:xfrm>
          <a:prstGeom prst="line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C5720A5B-BCB6-4EB4-93CC-0B23AABD0E33}"/>
              </a:ext>
            </a:extLst>
          </p:cNvPr>
          <p:cNvCxnSpPr>
            <a:cxnSpLocks/>
          </p:cNvCxnSpPr>
          <p:nvPr/>
        </p:nvCxnSpPr>
        <p:spPr>
          <a:xfrm flipV="1">
            <a:off x="5382965" y="2104032"/>
            <a:ext cx="955" cy="2474235"/>
          </a:xfrm>
          <a:prstGeom prst="line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FD24499A-6AB4-417D-9982-4A92959CFBB7}"/>
              </a:ext>
            </a:extLst>
          </p:cNvPr>
          <p:cNvCxnSpPr>
            <a:cxnSpLocks/>
          </p:cNvCxnSpPr>
          <p:nvPr/>
        </p:nvCxnSpPr>
        <p:spPr>
          <a:xfrm flipV="1">
            <a:off x="6669405" y="2107546"/>
            <a:ext cx="0" cy="2470721"/>
          </a:xfrm>
          <a:prstGeom prst="line">
            <a:avLst/>
          </a:prstGeom>
          <a:ln w="9525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36B2E8A2-B8F0-4BE8-AA55-89BC40A07110}"/>
              </a:ext>
            </a:extLst>
          </p:cNvPr>
          <p:cNvSpPr txBox="1"/>
          <p:nvPr/>
        </p:nvSpPr>
        <p:spPr bwMode="auto">
          <a:xfrm>
            <a:off x="4460668" y="2490124"/>
            <a:ext cx="338554" cy="714725"/>
          </a:xfrm>
          <a:prstGeom prst="rect">
            <a:avLst/>
          </a:prstGeom>
          <a:noFill/>
          <a:ln>
            <a:noFill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Slovenia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4585A64-60F5-45EE-8282-113CDB3ABC93}"/>
              </a:ext>
            </a:extLst>
          </p:cNvPr>
          <p:cNvSpPr txBox="1"/>
          <p:nvPr/>
        </p:nvSpPr>
        <p:spPr bwMode="auto">
          <a:xfrm>
            <a:off x="4795216" y="2273023"/>
            <a:ext cx="492443" cy="714725"/>
          </a:xfrm>
          <a:prstGeom prst="rect">
            <a:avLst/>
          </a:prstGeom>
          <a:noFill/>
          <a:ln>
            <a:noFill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United</a:t>
            </a:r>
          </a:p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Kingdom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A5F03A2-6272-4CBF-848A-DC789F0B73EC}"/>
              </a:ext>
            </a:extLst>
          </p:cNvPr>
          <p:cNvSpPr txBox="1"/>
          <p:nvPr/>
        </p:nvSpPr>
        <p:spPr bwMode="auto">
          <a:xfrm>
            <a:off x="5110153" y="1992130"/>
            <a:ext cx="338554" cy="714725"/>
          </a:xfrm>
          <a:prstGeom prst="rect">
            <a:avLst/>
          </a:prstGeom>
          <a:noFill/>
          <a:ln>
            <a:noFill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Italy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3D76424-6C4B-4AAD-A42D-1033D02AF204}"/>
              </a:ext>
            </a:extLst>
          </p:cNvPr>
          <p:cNvSpPr txBox="1"/>
          <p:nvPr/>
        </p:nvSpPr>
        <p:spPr bwMode="auto">
          <a:xfrm>
            <a:off x="6386111" y="2085956"/>
            <a:ext cx="338554" cy="714725"/>
          </a:xfrm>
          <a:prstGeom prst="rect">
            <a:avLst/>
          </a:prstGeom>
          <a:noFill/>
          <a:ln>
            <a:noFill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Germany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6A129C6-7738-41C9-A1BE-7055B11DD976}"/>
                  </a:ext>
                </a:extLst>
              </p:cNvPr>
              <p:cNvSpPr txBox="1"/>
              <p:nvPr/>
            </p:nvSpPr>
            <p:spPr bwMode="auto">
              <a:xfrm rot="20882778">
                <a:off x="5389517" y="2828677"/>
                <a:ext cx="1314039" cy="2539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MU Sans Serif" panose="02000603000000000000" pitchFamily="2" charset="0"/>
                              <a:cs typeface="CMU Sans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n-US" altLang="zh-CN" sz="10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MU Sans Serif" panose="02000603000000000000" pitchFamily="2" charset="0"/>
                              <a:cs typeface="CMU Sans Serif" panose="02000603000000000000" pitchFamily="2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0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MU Sans Serif" panose="02000603000000000000" pitchFamily="2" charset="0"/>
                              <a:cs typeface="CMU Sans Serif" panose="02000603000000000000" pitchFamily="2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sz="10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m:t>=100</m:t>
                      </m:r>
                    </m:oMath>
                  </m:oMathPara>
                </a14:m>
                <a:endParaRPr lang="zh-CN" altLang="en-US" sz="1050" dirty="0">
                  <a:solidFill>
                    <a:srgbClr val="FF0000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6A129C6-7738-41C9-A1BE-7055B11DD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20882778">
                <a:off x="5389517" y="2828677"/>
                <a:ext cx="1314039" cy="2539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E927C00C-3E07-47B6-8739-FC2EA1DAFB3D}"/>
                  </a:ext>
                </a:extLst>
              </p:cNvPr>
              <p:cNvSpPr txBox="1"/>
              <p:nvPr/>
            </p:nvSpPr>
            <p:spPr bwMode="auto">
              <a:xfrm rot="20459203">
                <a:off x="1302597" y="2236413"/>
                <a:ext cx="1314039" cy="2539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MU Sans Serif" panose="02000603000000000000" pitchFamily="2" charset="0"/>
                              <a:cs typeface="CMU Sans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MU Sans Serif" panose="02000603000000000000" pitchFamily="2" charset="0"/>
                              <a:cs typeface="CMU Sans Serif" panose="02000603000000000000" pitchFamily="2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MU Sans Serif" panose="02000603000000000000" pitchFamily="2" charset="0"/>
                              <a:cs typeface="CMU Sans Serif" panose="02000603000000000000" pitchFamily="2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m:t>=10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E927C00C-3E07-47B6-8739-FC2EA1DAF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20459203">
                <a:off x="1302597" y="2236413"/>
                <a:ext cx="1314039" cy="2539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文本框 129">
            <a:extLst>
              <a:ext uri="{FF2B5EF4-FFF2-40B4-BE49-F238E27FC236}">
                <a16:creationId xmlns:a16="http://schemas.microsoft.com/office/drawing/2014/main" id="{9768A381-5C91-4D5B-9F73-97C1871F479D}"/>
              </a:ext>
            </a:extLst>
          </p:cNvPr>
          <p:cNvSpPr txBox="1"/>
          <p:nvPr/>
        </p:nvSpPr>
        <p:spPr bwMode="auto">
          <a:xfrm>
            <a:off x="1423035" y="4774434"/>
            <a:ext cx="4575810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dirty="0"/>
              <a:t>Carbon footprint of electricity (kg CO</a:t>
            </a:r>
            <a:r>
              <a:rPr lang="en-US" altLang="zh-CN" sz="1200" baseline="-25000" dirty="0"/>
              <a:t>2</a:t>
            </a:r>
            <a:r>
              <a:rPr lang="en-US" altLang="zh-CN" sz="1200" dirty="0"/>
              <a:t>e per kW h of electricity)</a:t>
            </a:r>
            <a:endParaRPr lang="zh-CN" altLang="en-US" sz="1200" dirty="0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E92BA005-3DDA-4777-9BDC-3227820E3356}"/>
              </a:ext>
            </a:extLst>
          </p:cNvPr>
          <p:cNvSpPr txBox="1"/>
          <p:nvPr/>
        </p:nvSpPr>
        <p:spPr bwMode="auto">
          <a:xfrm>
            <a:off x="483869" y="4522421"/>
            <a:ext cx="16110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0</a:t>
            </a:r>
            <a:endParaRPr lang="zh-CN" altLang="en-US" sz="1200" dirty="0">
              <a:latin typeface="Arial" panose="020B0604020202020204" pitchFamily="34" charset="0"/>
              <a:ea typeface="CMU Sans Serif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0FA084E8-F5C2-4A9C-AD09-7543678E771C}"/>
              </a:ext>
            </a:extLst>
          </p:cNvPr>
          <p:cNvSpPr txBox="1"/>
          <p:nvPr/>
        </p:nvSpPr>
        <p:spPr bwMode="auto">
          <a:xfrm>
            <a:off x="867703" y="4521241"/>
            <a:ext cx="50133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0.05</a:t>
            </a:r>
            <a:endParaRPr lang="zh-CN" altLang="en-US" sz="1200" dirty="0">
              <a:latin typeface="Arial" panose="020B0604020202020204" pitchFamily="34" charset="0"/>
              <a:ea typeface="CMU Sans Serif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BF0997AA-C513-4DD2-B6CD-33C727D438FD}"/>
              </a:ext>
            </a:extLst>
          </p:cNvPr>
          <p:cNvSpPr txBox="1"/>
          <p:nvPr/>
        </p:nvSpPr>
        <p:spPr bwMode="auto">
          <a:xfrm>
            <a:off x="1330962" y="4521240"/>
            <a:ext cx="50133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0.10</a:t>
            </a:r>
            <a:endParaRPr lang="zh-CN" altLang="en-US" sz="1200" dirty="0">
              <a:latin typeface="Arial" panose="020B0604020202020204" pitchFamily="34" charset="0"/>
              <a:ea typeface="CMU Sans Serif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E83860F4-F9A1-4ABE-93CB-B4E608FECB8B}"/>
              </a:ext>
            </a:extLst>
          </p:cNvPr>
          <p:cNvSpPr txBox="1"/>
          <p:nvPr/>
        </p:nvSpPr>
        <p:spPr bwMode="auto">
          <a:xfrm>
            <a:off x="1865527" y="4520324"/>
            <a:ext cx="50133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0.15</a:t>
            </a:r>
            <a:endParaRPr lang="zh-CN" altLang="en-US" sz="1200" dirty="0">
              <a:latin typeface="Arial" panose="020B0604020202020204" pitchFamily="34" charset="0"/>
              <a:ea typeface="CMU Sans Serif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03C8BE0C-D191-4126-93A6-B3FC6F6715EB}"/>
              </a:ext>
            </a:extLst>
          </p:cNvPr>
          <p:cNvSpPr txBox="1"/>
          <p:nvPr/>
        </p:nvSpPr>
        <p:spPr bwMode="auto">
          <a:xfrm>
            <a:off x="2370908" y="4524381"/>
            <a:ext cx="50133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0.20</a:t>
            </a:r>
            <a:endParaRPr lang="zh-CN" altLang="en-US" sz="1200" dirty="0">
              <a:latin typeface="Arial" panose="020B0604020202020204" pitchFamily="34" charset="0"/>
              <a:ea typeface="CMU Sans Serif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5B9C9994-D420-4F51-9BF2-EC08CB194E41}"/>
              </a:ext>
            </a:extLst>
          </p:cNvPr>
          <p:cNvSpPr txBox="1"/>
          <p:nvPr/>
        </p:nvSpPr>
        <p:spPr bwMode="auto">
          <a:xfrm>
            <a:off x="2911440" y="4520323"/>
            <a:ext cx="50133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0.25</a:t>
            </a:r>
            <a:endParaRPr lang="zh-CN" altLang="en-US" sz="1200" dirty="0">
              <a:latin typeface="Arial" panose="020B0604020202020204" pitchFamily="34" charset="0"/>
              <a:ea typeface="CMU Sans Serif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26C57E84-0C8A-4541-A264-7AC8D1EFB312}"/>
              </a:ext>
            </a:extLst>
          </p:cNvPr>
          <p:cNvSpPr txBox="1"/>
          <p:nvPr/>
        </p:nvSpPr>
        <p:spPr bwMode="auto">
          <a:xfrm>
            <a:off x="3410960" y="4522421"/>
            <a:ext cx="50133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0.30</a:t>
            </a:r>
            <a:endParaRPr lang="zh-CN" altLang="en-US" sz="1200" dirty="0">
              <a:latin typeface="Arial" panose="020B0604020202020204" pitchFamily="34" charset="0"/>
              <a:ea typeface="CMU Sans Serif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504B40FE-E234-4A9F-B83C-F03F0ECF678E}"/>
              </a:ext>
            </a:extLst>
          </p:cNvPr>
          <p:cNvSpPr txBox="1"/>
          <p:nvPr/>
        </p:nvSpPr>
        <p:spPr bwMode="auto">
          <a:xfrm>
            <a:off x="3976611" y="4520547"/>
            <a:ext cx="50133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0.35</a:t>
            </a:r>
            <a:endParaRPr lang="zh-CN" altLang="en-US" sz="1200" dirty="0">
              <a:latin typeface="Arial" panose="020B0604020202020204" pitchFamily="34" charset="0"/>
              <a:ea typeface="CMU Sans Serif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5BF4B8D5-3F7B-4BC9-9A6D-39F58F4880B7}"/>
              </a:ext>
            </a:extLst>
          </p:cNvPr>
          <p:cNvSpPr txBox="1"/>
          <p:nvPr/>
        </p:nvSpPr>
        <p:spPr bwMode="auto">
          <a:xfrm>
            <a:off x="4512444" y="4518157"/>
            <a:ext cx="50133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0.40</a:t>
            </a:r>
            <a:endParaRPr lang="zh-CN" altLang="en-US" sz="1200" dirty="0">
              <a:latin typeface="Arial" panose="020B0604020202020204" pitchFamily="34" charset="0"/>
              <a:ea typeface="CMU Sans Serif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E7181E09-AEB0-4513-9FD6-418CE6AA0E42}"/>
              </a:ext>
            </a:extLst>
          </p:cNvPr>
          <p:cNvSpPr txBox="1"/>
          <p:nvPr/>
        </p:nvSpPr>
        <p:spPr bwMode="auto">
          <a:xfrm>
            <a:off x="5028762" y="4518156"/>
            <a:ext cx="50133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0.45</a:t>
            </a:r>
            <a:endParaRPr lang="zh-CN" altLang="en-US" sz="1200" dirty="0">
              <a:latin typeface="Arial" panose="020B0604020202020204" pitchFamily="34" charset="0"/>
              <a:ea typeface="CMU Sans Serif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43E02A4C-D2D3-4AF2-81FA-51FCE223D683}"/>
              </a:ext>
            </a:extLst>
          </p:cNvPr>
          <p:cNvSpPr txBox="1"/>
          <p:nvPr/>
        </p:nvSpPr>
        <p:spPr bwMode="auto">
          <a:xfrm>
            <a:off x="5570914" y="4514278"/>
            <a:ext cx="50133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0.50</a:t>
            </a:r>
            <a:endParaRPr lang="zh-CN" altLang="en-US" sz="1200" dirty="0">
              <a:latin typeface="Arial" panose="020B0604020202020204" pitchFamily="34" charset="0"/>
              <a:ea typeface="CMU Sans Serif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E0D03D3E-B13A-41F0-BAD1-B27CB4D46E8E}"/>
              </a:ext>
            </a:extLst>
          </p:cNvPr>
          <p:cNvSpPr txBox="1"/>
          <p:nvPr/>
        </p:nvSpPr>
        <p:spPr bwMode="auto">
          <a:xfrm>
            <a:off x="6080424" y="4514278"/>
            <a:ext cx="50133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0.55</a:t>
            </a:r>
            <a:endParaRPr lang="zh-CN" altLang="en-US" sz="1200" dirty="0">
              <a:latin typeface="Arial" panose="020B0604020202020204" pitchFamily="34" charset="0"/>
              <a:ea typeface="CMU Sans Serif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56F2BDC2-D0D6-42DA-9A97-D4A2ACB8873A}"/>
              </a:ext>
            </a:extLst>
          </p:cNvPr>
          <p:cNvSpPr txBox="1"/>
          <p:nvPr/>
        </p:nvSpPr>
        <p:spPr bwMode="auto">
          <a:xfrm>
            <a:off x="6557606" y="4527392"/>
            <a:ext cx="50133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0.60</a:t>
            </a:r>
            <a:endParaRPr lang="zh-CN" altLang="en-US" sz="1200" dirty="0">
              <a:latin typeface="Arial" panose="020B0604020202020204" pitchFamily="34" charset="0"/>
              <a:ea typeface="CMU Sans Serif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8951477E-1273-4FDB-9CE1-DA0408AEF923}"/>
              </a:ext>
            </a:extLst>
          </p:cNvPr>
          <p:cNvSpPr txBox="1"/>
          <p:nvPr/>
        </p:nvSpPr>
        <p:spPr bwMode="auto">
          <a:xfrm rot="16200000">
            <a:off x="-2131040" y="2885415"/>
            <a:ext cx="4575810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dirty="0"/>
              <a:t>carbon footprint for different </a:t>
            </a:r>
            <a:r>
              <a:rPr lang="en-US" altLang="zh-CN" sz="1200" dirty="0" err="1"/>
              <a:t>n_u</a:t>
            </a:r>
            <a:r>
              <a:rPr lang="en-US" altLang="zh-CN" sz="1200" dirty="0"/>
              <a:t> per year per MW(kg)</a:t>
            </a:r>
            <a:endParaRPr lang="zh-CN" altLang="en-US" sz="1200" dirty="0"/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CC1DE522-C4FD-4BFD-88A8-6A3F13092D94}"/>
              </a:ext>
            </a:extLst>
          </p:cNvPr>
          <p:cNvSpPr txBox="1"/>
          <p:nvPr/>
        </p:nvSpPr>
        <p:spPr bwMode="auto">
          <a:xfrm>
            <a:off x="143885" y="4177168"/>
            <a:ext cx="39786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4.1</a:t>
            </a:r>
            <a:endParaRPr lang="zh-CN" altLang="en-US" sz="1200" dirty="0">
              <a:latin typeface="Arial" panose="020B0604020202020204" pitchFamily="34" charset="0"/>
              <a:ea typeface="CMU Sans Serif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D6E83820-0D96-4A6E-9E99-B3728B33C6A4}"/>
              </a:ext>
            </a:extLst>
          </p:cNvPr>
          <p:cNvSpPr txBox="1"/>
          <p:nvPr/>
        </p:nvSpPr>
        <p:spPr bwMode="auto">
          <a:xfrm>
            <a:off x="151394" y="3696798"/>
            <a:ext cx="39786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4.2</a:t>
            </a:r>
            <a:endParaRPr lang="zh-CN" altLang="en-US" sz="1200" dirty="0">
              <a:latin typeface="Arial" panose="020B0604020202020204" pitchFamily="34" charset="0"/>
              <a:ea typeface="CMU Sans Serif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155EFF2E-A2AE-4448-A5F2-6D7CE8ADB094}"/>
              </a:ext>
            </a:extLst>
          </p:cNvPr>
          <p:cNvSpPr txBox="1"/>
          <p:nvPr/>
        </p:nvSpPr>
        <p:spPr bwMode="auto">
          <a:xfrm>
            <a:off x="167487" y="3178905"/>
            <a:ext cx="39786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4.3</a:t>
            </a:r>
            <a:endParaRPr lang="zh-CN" altLang="en-US" sz="1200" dirty="0">
              <a:latin typeface="Arial" panose="020B0604020202020204" pitchFamily="34" charset="0"/>
              <a:ea typeface="CMU Sans Serif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3654A583-1657-42AC-9A2B-93659C687D9A}"/>
              </a:ext>
            </a:extLst>
          </p:cNvPr>
          <p:cNvSpPr txBox="1"/>
          <p:nvPr/>
        </p:nvSpPr>
        <p:spPr bwMode="auto">
          <a:xfrm>
            <a:off x="170960" y="2715257"/>
            <a:ext cx="39786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4.4</a:t>
            </a:r>
            <a:endParaRPr lang="zh-CN" altLang="en-US" sz="1200" dirty="0">
              <a:latin typeface="Arial" panose="020B0604020202020204" pitchFamily="34" charset="0"/>
              <a:ea typeface="CMU Sans Serif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3C7738FA-5962-46A1-A774-3C7E9C6700CB}"/>
              </a:ext>
            </a:extLst>
          </p:cNvPr>
          <p:cNvSpPr txBox="1"/>
          <p:nvPr/>
        </p:nvSpPr>
        <p:spPr bwMode="auto">
          <a:xfrm>
            <a:off x="160927" y="2216054"/>
            <a:ext cx="39786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4.5</a:t>
            </a:r>
            <a:endParaRPr lang="zh-CN" altLang="en-US" sz="1200" dirty="0">
              <a:latin typeface="Arial" panose="020B0604020202020204" pitchFamily="34" charset="0"/>
              <a:ea typeface="CMU Sans Serif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1F57CD7B-4464-4EA9-B220-4470E4232A36}"/>
              </a:ext>
            </a:extLst>
          </p:cNvPr>
          <p:cNvSpPr txBox="1"/>
          <p:nvPr/>
        </p:nvSpPr>
        <p:spPr bwMode="auto">
          <a:xfrm>
            <a:off x="140912" y="5420766"/>
            <a:ext cx="8004260" cy="11695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The carbon footprint for the </a:t>
            </a:r>
            <a:r>
              <a:rPr lang="en-US" altLang="zh-CN" sz="1400" b="1" i="1" dirty="0" err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electrolyzer</a:t>
            </a:r>
            <a:r>
              <a:rPr lang="en-US" altLang="zh-CN" sz="1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production depends linearly on the carbon footprint of electricity supply </a:t>
            </a:r>
          </a:p>
          <a:p>
            <a:endParaRPr lang="en-US" altLang="zh-CN" sz="1400" b="1" i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Obviously, the relationship between carbon footprint per 1 MW production and annual production is non-linear.</a:t>
            </a:r>
            <a:endParaRPr lang="zh-CN" altLang="en-US" sz="1400" b="1" i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156" name="连接符: 肘形 155">
            <a:extLst>
              <a:ext uri="{FF2B5EF4-FFF2-40B4-BE49-F238E27FC236}">
                <a16:creationId xmlns:a16="http://schemas.microsoft.com/office/drawing/2014/main" id="{072EA4D4-CB34-46C8-95FF-4AB774F5C300}"/>
              </a:ext>
            </a:extLst>
          </p:cNvPr>
          <p:cNvCxnSpPr>
            <a:cxnSpLocks/>
            <a:endCxn id="166" idx="2"/>
          </p:cNvCxnSpPr>
          <p:nvPr/>
        </p:nvCxnSpPr>
        <p:spPr>
          <a:xfrm rot="5400000" flipH="1" flipV="1">
            <a:off x="6625133" y="4906329"/>
            <a:ext cx="2572694" cy="355295"/>
          </a:xfrm>
          <a:prstGeom prst="bentConnector3">
            <a:avLst>
              <a:gd name="adj1" fmla="val 24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矩形 165">
            <a:extLst>
              <a:ext uri="{FF2B5EF4-FFF2-40B4-BE49-F238E27FC236}">
                <a16:creationId xmlns:a16="http://schemas.microsoft.com/office/drawing/2014/main" id="{2E647AF0-9283-4CD5-8B19-49161203B3DE}"/>
              </a:ext>
            </a:extLst>
          </p:cNvPr>
          <p:cNvSpPr/>
          <p:nvPr/>
        </p:nvSpPr>
        <p:spPr>
          <a:xfrm>
            <a:off x="7170762" y="2612069"/>
            <a:ext cx="1836731" cy="11855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Scale-up effect</a:t>
            </a:r>
            <a:endParaRPr lang="zh-CN" altLang="en-US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334B20FB-95F4-4244-9082-D89EDBE3C116}"/>
              </a:ext>
            </a:extLst>
          </p:cNvPr>
          <p:cNvSpPr txBox="1"/>
          <p:nvPr/>
        </p:nvSpPr>
        <p:spPr bwMode="auto">
          <a:xfrm>
            <a:off x="373977" y="1189635"/>
            <a:ext cx="8707370" cy="80021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fr-CA" sz="1600" b="1" i="1" dirty="0">
                <a:solidFill>
                  <a:srgbClr val="FF000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  <a:sym typeface="+mn-ea"/>
              </a:rPr>
              <a:t>In Switzerland the carbon footprint of electricity is about 0.17 </a:t>
            </a:r>
            <a:r>
              <a:rPr lang="en-US" altLang="zh-CN" sz="1600" b="1" i="1" dirty="0">
                <a:solidFill>
                  <a:srgbClr val="FF000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kg CO2e per kWh of electricity</a:t>
            </a:r>
            <a:endParaRPr lang="en-US" altLang="fr-CA" sz="1600" b="1" i="1" dirty="0">
              <a:solidFill>
                <a:srgbClr val="FF0000"/>
              </a:solidFill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  <a:sym typeface="+mn-ea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25EE2CFC-23F8-469A-ADD4-2A7BA2B5657C}"/>
              </a:ext>
            </a:extLst>
          </p:cNvPr>
          <p:cNvSpPr txBox="1"/>
          <p:nvPr/>
        </p:nvSpPr>
        <p:spPr bwMode="auto">
          <a:xfrm>
            <a:off x="-22045" y="6503957"/>
            <a:ext cx="8712655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[1] </a:t>
            </a:r>
            <a:r>
              <a:rPr lang="en-US" altLang="zh-CN" sz="1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Deutz, S., </a:t>
            </a:r>
            <a:r>
              <a:rPr lang="en-US" altLang="zh-CN" sz="1000" kern="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Bardow</a:t>
            </a:r>
            <a:r>
              <a:rPr lang="en-US" altLang="zh-CN" sz="1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, A. Life-cycle assessment of an industrial direct air capture process based on temperature–vacuum swing adsorption, 2021</a:t>
            </a:r>
            <a:endParaRPr lang="en-US" altLang="zh-CN" sz="1000" kern="1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F0EFEA15-D2A5-48A2-B272-A16ABA013D2A}"/>
                  </a:ext>
                </a:extLst>
              </p:cNvPr>
              <p:cNvSpPr txBox="1"/>
              <p:nvPr/>
            </p:nvSpPr>
            <p:spPr bwMode="auto">
              <a:xfrm rot="21086416">
                <a:off x="3527040" y="3066625"/>
                <a:ext cx="5120640" cy="2616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MU Sans Serif" panose="02000603000000000000" pitchFamily="2" charset="0"/>
                              <a:cs typeface="CMU Sans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n-US" altLang="zh-CN" sz="1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MU Sans Serif" panose="02000603000000000000" pitchFamily="2" charset="0"/>
                              <a:cs typeface="CMU Sans Serif" panose="02000603000000000000" pitchFamily="2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MU Sans Serif" panose="02000603000000000000" pitchFamily="2" charset="0"/>
                              <a:cs typeface="CMU Sans Serif" panose="02000603000000000000" pitchFamily="2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sz="11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m:t>=1000</m:t>
                      </m:r>
                    </m:oMath>
                  </m:oMathPara>
                </a14:m>
                <a:endParaRPr lang="zh-CN" altLang="en-US" sz="1100" dirty="0">
                  <a:solidFill>
                    <a:schemeClr val="accent1">
                      <a:lumMod val="75000"/>
                    </a:schemeClr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F0EFEA15-D2A5-48A2-B272-A16ABA013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21086416">
                <a:off x="3527040" y="3066625"/>
                <a:ext cx="5120640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7515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Some other figures</a:t>
            </a:r>
            <a:endParaRPr lang="zh-CN" altLang="en-US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Appendix</a:t>
            </a:r>
            <a:endParaRPr lang="zh-CN" altLang="en-US" b="1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E6AFF2-A367-4207-B612-3888DEAA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8" y="1042362"/>
            <a:ext cx="2732806" cy="284382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8B4159-7595-4144-A61B-BCF89426D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6" y="3758130"/>
            <a:ext cx="2981051" cy="2981051"/>
          </a:xfrm>
          <a:prstGeom prst="rect">
            <a:avLst/>
          </a:prstGeom>
        </p:spPr>
      </p:pic>
      <p:pic>
        <p:nvPicPr>
          <p:cNvPr id="20" name="图片 19" descr="D:\EPFL\internship figure\PEM_SOEC_total.pngPEM_SOEC_total">
            <a:extLst>
              <a:ext uri="{FF2B5EF4-FFF2-40B4-BE49-F238E27FC236}">
                <a16:creationId xmlns:a16="http://schemas.microsoft.com/office/drawing/2014/main" id="{797BE200-8F91-4150-943F-5AFB97D461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042" r="49258"/>
          <a:stretch>
            <a:fillRect/>
          </a:stretch>
        </p:blipFill>
        <p:spPr>
          <a:xfrm>
            <a:off x="3474085" y="966459"/>
            <a:ext cx="2195830" cy="2919730"/>
          </a:xfrm>
          <a:prstGeom prst="rect">
            <a:avLst/>
          </a:prstGeom>
        </p:spPr>
      </p:pic>
      <p:pic>
        <p:nvPicPr>
          <p:cNvPr id="21" name="图片 20" descr="D:\EPFL\internship figure\PEM_SOEC_total.pngPEM_SOEC_total">
            <a:extLst>
              <a:ext uri="{FF2B5EF4-FFF2-40B4-BE49-F238E27FC236}">
                <a16:creationId xmlns:a16="http://schemas.microsoft.com/office/drawing/2014/main" id="{05F0EC7A-1E5A-4844-A55F-21807D4478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727980" y="3827207"/>
            <a:ext cx="3790950" cy="284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46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F99A18-0728-4E6A-A84F-C5D134F7D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Predictions</a:t>
            </a:r>
            <a:endParaRPr lang="zh-CN" altLang="en-US" b="1" i="1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929CF6-58A6-4E00-B0CC-2AE892116D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818E400-29CB-4465-867B-04B5CBDDEE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Appendix</a:t>
            </a:r>
            <a:endParaRPr lang="zh-CN" altLang="en-US" b="1" i="1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EDD6A62E-AA90-493F-91C2-46E354B333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8142416"/>
              </p:ext>
            </p:extLst>
          </p:nvPr>
        </p:nvGraphicFramePr>
        <p:xfrm>
          <a:off x="886968" y="1453896"/>
          <a:ext cx="4047236" cy="2657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6D678542-78E7-4D70-BACE-D627E32CA1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858270"/>
              </p:ext>
            </p:extLst>
          </p:nvPr>
        </p:nvGraphicFramePr>
        <p:xfrm>
          <a:off x="960120" y="3999991"/>
          <a:ext cx="4039288" cy="2226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图片 7" descr="Nafion市场规模">
            <a:extLst>
              <a:ext uri="{FF2B5EF4-FFF2-40B4-BE49-F238E27FC236}">
                <a16:creationId xmlns:a16="http://schemas.microsoft.com/office/drawing/2014/main" id="{EDAC1BFA-EFCB-4CE3-B0C5-63EAE18F7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98" y="2188884"/>
            <a:ext cx="3648042" cy="1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172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C59860B-E514-455F-94D8-EFA5E87A06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General formula</a:t>
            </a:r>
            <a:endParaRPr lang="zh-CN" altLang="en-US" b="1" i="1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6A35B0D-2B1B-4AEA-BEF8-20E12F4B5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242" y="952500"/>
            <a:ext cx="6883516" cy="5664200"/>
          </a:xfrm>
          <a:prstGeom prst="rect">
            <a:avLst/>
          </a:prstGeom>
        </p:spPr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FE90A5AF-5C1F-43FA-A84F-D335716485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0B1CB11-87C2-4FF5-8422-7427F8698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Methodology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462079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BD7883F-EB00-4ADE-BBFC-2F488BE5E3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What I am going to do?</a:t>
            </a:r>
            <a:endParaRPr lang="zh-CN" altLang="en-US" b="1" i="1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C9C5C06-2D98-41D5-B3BF-CE3D5FC54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37" y="1818901"/>
            <a:ext cx="8960725" cy="3220197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EABBC0-2F5E-46D2-8244-FD125F46A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28A895-4ACF-4AAA-9EC8-91C88A791F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Roadmap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792423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A8AF05-1E23-4A3A-89FD-C3505A1555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Model</a:t>
            </a:r>
            <a:endParaRPr lang="zh-CN" altLang="en-US" b="1" i="1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683FCF3-5D4A-4453-BC37-E63104314D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63072B-E667-4217-B463-12BE931401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Methodology</a:t>
            </a:r>
            <a:endParaRPr lang="zh-CN" altLang="en-US" b="1" i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A593F6-430E-4563-A5E7-6F6147CF6180}"/>
              </a:ext>
            </a:extLst>
          </p:cNvPr>
          <p:cNvSpPr txBox="1"/>
          <p:nvPr/>
        </p:nvSpPr>
        <p:spPr bwMode="auto">
          <a:xfrm>
            <a:off x="736601" y="1221794"/>
            <a:ext cx="2472266" cy="338554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16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Estimation function: F(x)</a:t>
            </a:r>
            <a:endParaRPr lang="zh-CN" altLang="en-US" sz="1600" b="1" i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B338DB0-A164-42D9-88EC-185811862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7307" y="1854160"/>
            <a:ext cx="7329385" cy="3979006"/>
          </a:xfrm>
        </p:spPr>
      </p:pic>
    </p:spTree>
    <p:extLst>
      <p:ext uri="{BB962C8B-B14F-4D97-AF65-F5344CB8AC3E}">
        <p14:creationId xmlns:p14="http://schemas.microsoft.com/office/powerpoint/2010/main" val="52190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03530" y="3492182"/>
            <a:ext cx="1779270" cy="7102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i="1" dirty="0"/>
              <a:t>Indirect contribution – Equipment cost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53C12B51-C819-4A80-9EC0-86AABE1EA6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Methodology</a:t>
            </a:r>
            <a:endParaRPr lang="zh-CN" altLang="en-US" b="1" i="1" dirty="0"/>
          </a:p>
        </p:txBody>
      </p:sp>
      <p:pic>
        <p:nvPicPr>
          <p:cNvPr id="2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58" y="1070031"/>
            <a:ext cx="2191273" cy="6110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" name="TextBox 28"/>
          <p:cNvSpPr txBox="1"/>
          <p:nvPr/>
        </p:nvSpPr>
        <p:spPr bwMode="auto">
          <a:xfrm>
            <a:off x="184221" y="1748450"/>
            <a:ext cx="457623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646430" indent="-285750">
              <a:buFont typeface="Arial" panose="020B0604020202020204" pitchFamily="34" charset="0"/>
              <a:buChar char="•"/>
            </a:pPr>
            <a:r>
              <a:rPr lang="en-GB" altLang="zh-CN" b="1" i="1" u="sng" dirty="0">
                <a:solidFill>
                  <a:srgbClr val="00808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Equipment cost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8465202" y="2858072"/>
            <a:ext cx="506027" cy="2755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184150" y="6399530"/>
            <a:ext cx="8281035" cy="2527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altLang="zh-CN" sz="105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[1] M. S. Peters, K. D. Timmerhaus, and R. E. West, Plant design and economics for chemical engineers. New York: McGraw-Hill Professional, 2002.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100" y="3245485"/>
            <a:ext cx="6393180" cy="29762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50" y="2282825"/>
            <a:ext cx="8807450" cy="4635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8490" y="2959100"/>
            <a:ext cx="5232400" cy="2476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530" y="3069590"/>
            <a:ext cx="902970" cy="413385"/>
          </a:xfrm>
          <a:prstGeom prst="rect">
            <a:avLst/>
          </a:prstGeom>
        </p:spPr>
      </p:pic>
      <p:sp>
        <p:nvSpPr>
          <p:cNvPr id="21" name="文本框 4"/>
          <p:cNvSpPr txBox="1"/>
          <p:nvPr/>
        </p:nvSpPr>
        <p:spPr>
          <a:xfrm>
            <a:off x="303530" y="4512310"/>
            <a:ext cx="22085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sz="1400" baseline="-25000">
                <a:latin typeface="Times New Roman" panose="02020603050405020304" charset="0"/>
                <a:cs typeface="Times New Roman" panose="02020603050405020304" charset="0"/>
              </a:rPr>
              <a:t>eqp,i</a:t>
            </a:r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——the price of equipment i ($)</a:t>
            </a:r>
            <a:endParaRPr sz="1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sz="1400">
                <a:latin typeface="Times New Roman" panose="02020603050405020304" charset="0"/>
                <a:cs typeface="Times New Roman" panose="02020603050405020304" charset="0"/>
              </a:rPr>
              <a:t>v</a:t>
            </a:r>
            <a:r>
              <a:rPr sz="1400" baseline="-2500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——</a:t>
            </a:r>
            <a:r>
              <a:rPr sz="1400">
                <a:latin typeface="Times New Roman" panose="02020603050405020304" charset="0"/>
                <a:cs typeface="Times New Roman" panose="02020603050405020304" charset="0"/>
              </a:rPr>
              <a:t>the throughput of equipment i (unit/min)</a:t>
            </a:r>
          </a:p>
          <a:p>
            <a:pPr algn="l"/>
            <a:r>
              <a:rPr sz="140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——</a:t>
            </a:r>
            <a:r>
              <a:rPr sz="1400">
                <a:latin typeface="Times New Roman" panose="02020603050405020304" charset="0"/>
                <a:cs typeface="Times New Roman" panose="02020603050405020304" charset="0"/>
              </a:rPr>
              <a:t>the maximum annual operation time (hr/y)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838200" y="4066540"/>
            <a:ext cx="2039620" cy="1915160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886960" y="1168718"/>
            <a:ext cx="868680" cy="36830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ea typeface="CMU Sans Serif" panose="02000803000000000000" pitchFamily="2" charset="0"/>
                <a:cs typeface="Times New Roman" panose="02020603050405020304" charset="0"/>
              </a:rPr>
              <a:t>($/unit)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150" y="1120140"/>
            <a:ext cx="1738630" cy="510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4"/>
              <p:cNvSpPr txBox="1"/>
              <p:nvPr/>
            </p:nvSpPr>
            <p:spPr>
              <a:xfrm>
                <a:off x="5258435" y="1649095"/>
                <a:ext cx="523176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</a:rPr>
                      <m:t>𝜏</m:t>
                    </m:r>
                  </m:oMath>
                </a14:m>
                <a:r>
                  <a:rPr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zh-CN" altLang="en-US" sz="1400" dirty="0">
                    <a:latin typeface="Times New Roman" panose="02020603050405020304" charset="0"/>
                    <a:cs typeface="Times New Roman" panose="02020603050405020304" charset="0"/>
                  </a:rPr>
                  <a:t>——</a:t>
                </a:r>
                <a:r>
                  <a:rPr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Capital recovery factor (year</a:t>
                </a:r>
                <a:r>
                  <a:rPr lang="en-US" altLang="zh-CN" sz="1400" baseline="30000" dirty="0">
                    <a:latin typeface="Times New Roman" panose="02020603050405020304" charset="0"/>
                    <a:cs typeface="Times New Roman" panose="02020603050405020304" charset="0"/>
                  </a:rPr>
                  <a:t>-1</a:t>
                </a:r>
                <a:r>
                  <a:rPr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)</a:t>
                </a:r>
                <a:endParaRPr lang="zh-CN" altLang="en-US" sz="14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l"/>
                <a:r>
                  <a:rPr lang="en-US" altLang="zh-CN" sz="1400" i="1" dirty="0">
                    <a:latin typeface="Times New Roman" panose="02020603050405020304" charset="0"/>
                    <a:cs typeface="Times New Roman" panose="02020603050405020304" charset="0"/>
                  </a:rPr>
                  <a:t>n</a:t>
                </a:r>
                <a:r>
                  <a:rPr lang="en-US" altLang="zh-CN" sz="1400" baseline="-25000" dirty="0">
                    <a:latin typeface="Times New Roman" panose="02020603050405020304" charset="0"/>
                    <a:cs typeface="Times New Roman" panose="02020603050405020304" charset="0"/>
                  </a:rPr>
                  <a:t>u</a:t>
                </a:r>
                <a:r>
                  <a:rPr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 ——Annual production volume (unit/year)</a:t>
                </a:r>
              </a:p>
            </p:txBody>
          </p:sp>
        </mc:Choice>
        <mc:Fallback xmlns="">
          <p:sp>
            <p:nvSpPr>
              <p:cNvPr id="3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435" y="1649095"/>
                <a:ext cx="5231765" cy="52197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内容占位符 5">
                <a:extLst>
                  <a:ext uri="{FF2B5EF4-FFF2-40B4-BE49-F238E27FC236}">
                    <a16:creationId xmlns:a16="http://schemas.microsoft.com/office/drawing/2014/main" id="{59D1D8A0-2B5D-48AA-BF4C-1E23C8F205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1187" y="3454086"/>
                <a:ext cx="1895932" cy="72135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𝑒𝑞𝑝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0" name="内容占位符 5">
                <a:extLst>
                  <a:ext uri="{FF2B5EF4-FFF2-40B4-BE49-F238E27FC236}">
                    <a16:creationId xmlns:a16="http://schemas.microsoft.com/office/drawing/2014/main" id="{59D1D8A0-2B5D-48AA-BF4C-1E23C8F205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1187" y="3454086"/>
                <a:ext cx="1895932" cy="721354"/>
              </a:xfr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Indirect contribution – Equipment environmental impacts</a:t>
            </a:r>
            <a:endParaRPr lang="zh-CN" altLang="en-US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Methodology</a:t>
            </a:r>
            <a:endParaRPr lang="zh-CN" altLang="en-US" b="1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C685A1-692E-48E5-87A4-65DF6ADB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717"/>
            <a:ext cx="2430991" cy="2316681"/>
          </a:xfrm>
          <a:prstGeom prst="rect">
            <a:avLst/>
          </a:prstGeom>
        </p:spPr>
      </p:pic>
      <p:sp>
        <p:nvSpPr>
          <p:cNvPr id="9" name="TextBox 13">
            <a:extLst>
              <a:ext uri="{FF2B5EF4-FFF2-40B4-BE49-F238E27FC236}">
                <a16:creationId xmlns:a16="http://schemas.microsoft.com/office/drawing/2014/main" id="{ECD72A37-E04A-40A3-AFB8-2F0DD5D01341}"/>
              </a:ext>
            </a:extLst>
          </p:cNvPr>
          <p:cNvSpPr txBox="1"/>
          <p:nvPr/>
        </p:nvSpPr>
        <p:spPr bwMode="auto">
          <a:xfrm>
            <a:off x="2595582" y="1005717"/>
            <a:ext cx="671300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Building Information Modeling (BIM) is introduced for equipment.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0079E7F-670D-4E82-9FB4-D4363E61ED57}"/>
              </a:ext>
            </a:extLst>
          </p:cNvPr>
          <p:cNvGrpSpPr/>
          <p:nvPr/>
        </p:nvGrpSpPr>
        <p:grpSpPr>
          <a:xfrm>
            <a:off x="2532889" y="1627305"/>
            <a:ext cx="3547871" cy="1554807"/>
            <a:chOff x="7422" y="3158"/>
            <a:chExt cx="6461" cy="3653"/>
          </a:xfrm>
        </p:grpSpPr>
        <p:sp>
          <p:nvSpPr>
            <p:cNvPr id="11" name="圆角矩形 2">
              <a:extLst>
                <a:ext uri="{FF2B5EF4-FFF2-40B4-BE49-F238E27FC236}">
                  <a16:creationId xmlns:a16="http://schemas.microsoft.com/office/drawing/2014/main" id="{93909592-FE1B-452D-821C-B32B9593F809}"/>
                </a:ext>
              </a:extLst>
            </p:cNvPr>
            <p:cNvSpPr/>
            <p:nvPr/>
          </p:nvSpPr>
          <p:spPr>
            <a:xfrm>
              <a:off x="7422" y="3158"/>
              <a:ext cx="6461" cy="3653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32">
              <a:extLst>
                <a:ext uri="{FF2B5EF4-FFF2-40B4-BE49-F238E27FC236}">
                  <a16:creationId xmlns:a16="http://schemas.microsoft.com/office/drawing/2014/main" id="{0D338729-8F47-4CEA-96CC-D2119966E33C}"/>
                </a:ext>
              </a:extLst>
            </p:cNvPr>
            <p:cNvSpPr txBox="1"/>
            <p:nvPr/>
          </p:nvSpPr>
          <p:spPr bwMode="auto">
            <a:xfrm>
              <a:off x="7668" y="3346"/>
              <a:ext cx="5969" cy="330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spAutoFit/>
            </a:bodyPr>
            <a:lstStyle/>
            <a:p>
              <a:pPr marL="342900" indent="-342900">
                <a:lnSpc>
                  <a:spcPct val="120000"/>
                </a:lnSpc>
                <a:buFont typeface="+mj-lt"/>
                <a:buAutoNum type="arabicPeriod"/>
              </a:pPr>
              <a:r>
                <a:rPr lang="en-US" altLang="zh-CN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MU Sans Serif" panose="02000803000000000000" pitchFamily="2" charset="0"/>
                  <a:ea typeface="CMU Sans Serif" panose="02000803000000000000" pitchFamily="2" charset="0"/>
                  <a:cs typeface="CMU Sans Serif" panose="02000803000000000000" pitchFamily="2" charset="0"/>
                </a:rPr>
                <a:t>The material composition</a:t>
              </a:r>
            </a:p>
            <a:p>
              <a:pPr marL="342900" indent="-342900">
                <a:lnSpc>
                  <a:spcPct val="120000"/>
                </a:lnSpc>
                <a:buFont typeface="+mj-lt"/>
                <a:buAutoNum type="arabicPeriod"/>
              </a:pPr>
              <a:r>
                <a:rPr lang="en-US" altLang="zh-CN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MU Sans Serif" panose="02000803000000000000" pitchFamily="2" charset="0"/>
                  <a:ea typeface="CMU Sans Serif" panose="02000803000000000000" pitchFamily="2" charset="0"/>
                  <a:cs typeface="CMU Sans Serif" panose="02000803000000000000" pitchFamily="2" charset="0"/>
                </a:rPr>
                <a:t>The footprint</a:t>
              </a:r>
            </a:p>
            <a:p>
              <a:pPr marL="342900" indent="-342900">
                <a:lnSpc>
                  <a:spcPct val="120000"/>
                </a:lnSpc>
                <a:buFont typeface="+mj-lt"/>
                <a:buAutoNum type="arabicPeriod"/>
              </a:pPr>
              <a:r>
                <a:rPr lang="en-US" altLang="zh-CN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MU Sans Serif" panose="02000803000000000000" pitchFamily="2" charset="0"/>
                  <a:ea typeface="CMU Sans Serif" panose="02000803000000000000" pitchFamily="2" charset="0"/>
                  <a:cs typeface="CMU Sans Serif" panose="02000803000000000000" pitchFamily="2" charset="0"/>
                </a:rPr>
                <a:t>The power </a:t>
              </a:r>
            </a:p>
            <a:p>
              <a:pPr marL="342900" indent="-342900">
                <a:lnSpc>
                  <a:spcPct val="120000"/>
                </a:lnSpc>
                <a:buFont typeface="+mj-lt"/>
                <a:buAutoNum type="arabicPeriod"/>
              </a:pPr>
              <a:r>
                <a:rPr lang="en-US" altLang="zh-CN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MU Sans Serif" panose="02000803000000000000" pitchFamily="2" charset="0"/>
                  <a:ea typeface="CMU Sans Serif" panose="02000803000000000000" pitchFamily="2" charset="0"/>
                  <a:cs typeface="CMU Sans Serif" panose="02000803000000000000" pitchFamily="2" charset="0"/>
                </a:rPr>
                <a:t>Waste rate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B1459FA-4927-44A9-8088-DE94E6B73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" y="3287339"/>
            <a:ext cx="3814762" cy="30051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0110B48-30C0-4848-939C-2EE25C26A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124" y="3881435"/>
            <a:ext cx="5265876" cy="2217612"/>
          </a:xfrm>
          <a:prstGeom prst="rect">
            <a:avLst/>
          </a:prstGeom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id="{F3B2E36B-DB8A-4691-91CA-8BA3695F680B}"/>
              </a:ext>
            </a:extLst>
          </p:cNvPr>
          <p:cNvSpPr txBox="1"/>
          <p:nvPr/>
        </p:nvSpPr>
        <p:spPr bwMode="auto">
          <a:xfrm>
            <a:off x="-10856" y="6300213"/>
            <a:ext cx="9144000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altLang="zh-CN" sz="105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[1] Hao et al. Carbon emission reduction in prefabrication construction during materialization stage: A BIM-based life-cycle assessment approach, Science of The Total Environment, Volume 723, 2020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8FCB3FD-A1E6-4E96-AC70-C9E7984FC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648" y="3656567"/>
            <a:ext cx="4762913" cy="220999"/>
          </a:xfrm>
          <a:prstGeom prst="rect">
            <a:avLst/>
          </a:prstGeom>
        </p:spPr>
      </p:pic>
      <p:sp>
        <p:nvSpPr>
          <p:cNvPr id="20" name="TextBox 4">
            <a:extLst>
              <a:ext uri="{FF2B5EF4-FFF2-40B4-BE49-F238E27FC236}">
                <a16:creationId xmlns:a16="http://schemas.microsoft.com/office/drawing/2014/main" id="{5F3FEF6D-E12D-485A-9A8D-A1FF94E4329E}"/>
              </a:ext>
            </a:extLst>
          </p:cNvPr>
          <p:cNvSpPr txBox="1"/>
          <p:nvPr/>
        </p:nvSpPr>
        <p:spPr bwMode="auto">
          <a:xfrm>
            <a:off x="8788267" y="3514904"/>
            <a:ext cx="506027" cy="2755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1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A5151727-5DC7-416A-B6CE-D6D71926ADF9}"/>
              </a:ext>
            </a:extLst>
          </p:cNvPr>
          <p:cNvSpPr txBox="1"/>
          <p:nvPr/>
        </p:nvSpPr>
        <p:spPr bwMode="auto">
          <a:xfrm>
            <a:off x="8802564" y="1006229"/>
            <a:ext cx="506027" cy="2755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1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6848F00-2BEB-4256-95BD-1F6382D115E2}"/>
              </a:ext>
            </a:extLst>
          </p:cNvPr>
          <p:cNvSpPr txBox="1"/>
          <p:nvPr/>
        </p:nvSpPr>
        <p:spPr bwMode="auto">
          <a:xfrm>
            <a:off x="6215844" y="1911059"/>
            <a:ext cx="2800140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solidFill>
                  <a:schemeClr val="accent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Direct contact with manufacturer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solidFill>
                  <a:schemeClr val="accent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Web browsing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solidFill>
                  <a:schemeClr val="accent1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Reasonable assumptions</a:t>
            </a:r>
            <a:endParaRPr lang="zh-CN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481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9060" y="3969385"/>
            <a:ext cx="1790065" cy="2037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10185" y="5363210"/>
            <a:ext cx="1588135" cy="516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i="1" dirty="0"/>
              <a:t>Indirect contribution – Building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EE93DEA9-9EA5-4316-A7D4-B4D05922BC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GB" b="1" i="1" dirty="0"/>
              <a:t>Methodology</a:t>
            </a:r>
            <a:endParaRPr lang="en-GB" altLang="zh-CN" b="1" i="1" dirty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188494" y="1123140"/>
            <a:ext cx="457623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646430" indent="-285750">
              <a:buFont typeface="Arial" panose="020B0604020202020204" pitchFamily="34" charset="0"/>
              <a:buChar char="•"/>
            </a:pPr>
            <a:r>
              <a:rPr lang="en-GB" altLang="zh-CN" b="1" i="1" u="sng" dirty="0">
                <a:solidFill>
                  <a:srgbClr val="00808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Building cost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2569845" y="1031875"/>
            <a:ext cx="2996565" cy="4603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2" rtlCol="0" anchor="ctr" anchorCtr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i="1" dirty="0">
                <a:solidFill>
                  <a:schemeClr val="accent6">
                    <a:lumMod val="75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4 types of   constructions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36348"/>
          <a:stretch>
            <a:fillRect/>
          </a:stretch>
        </p:blipFill>
        <p:spPr>
          <a:xfrm>
            <a:off x="289560" y="2599690"/>
            <a:ext cx="6426835" cy="72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705" y="1165860"/>
            <a:ext cx="2126615" cy="1510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730" y="3647440"/>
            <a:ext cx="5393055" cy="4565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2280" y="4431030"/>
            <a:ext cx="7077710" cy="19316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710" y="4164330"/>
            <a:ext cx="6304915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835" y="2379345"/>
            <a:ext cx="3803650" cy="2095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755" y="1685290"/>
            <a:ext cx="5726430" cy="501015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144145" y="3504565"/>
            <a:ext cx="885634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4"/>
          <p:cNvSpPr txBox="1"/>
          <p:nvPr/>
        </p:nvSpPr>
        <p:spPr bwMode="auto">
          <a:xfrm>
            <a:off x="8429642" y="4111562"/>
            <a:ext cx="506027" cy="2755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r>
              <a:rPr lang="en-GB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1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MU Sans Serif" panose="02000803000000000000" pitchFamily="2" charset="0"/>
              <a:ea typeface="CMU Sans Serif" panose="02000803000000000000" pitchFamily="2" charset="0"/>
              <a:cs typeface="CMU Sans Serif" panose="02000803000000000000" pitchFamily="2" charset="0"/>
            </a:endParaRPr>
          </a:p>
        </p:txBody>
      </p:sp>
      <p:sp>
        <p:nvSpPr>
          <p:cNvPr id="10" name="TextBox 12"/>
          <p:cNvSpPr txBox="1"/>
          <p:nvPr/>
        </p:nvSpPr>
        <p:spPr bwMode="auto">
          <a:xfrm>
            <a:off x="184150" y="6399530"/>
            <a:ext cx="8281035" cy="2527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altLang="zh-CN" sz="105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[1] M. S. Peters, K. D. Timmerhaus, and R. E. West, Plant design and economics for chemical engineers. New York: McGraw-Hill Professional, 2002.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705" y="5450840"/>
            <a:ext cx="1628140" cy="34163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910" y="4062730"/>
            <a:ext cx="1367155" cy="561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BE6CCA5-4EA4-46A7-A112-3EC0FAF61B34}"/>
                  </a:ext>
                </a:extLst>
              </p:cNvPr>
              <p:cNvSpPr txBox="1"/>
              <p:nvPr/>
            </p:nvSpPr>
            <p:spPr bwMode="auto">
              <a:xfrm>
                <a:off x="-302191" y="4726168"/>
                <a:ext cx="2426901" cy="5196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BE6CCA5-4EA4-46A7-A112-3EC0FAF61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302191" y="4726168"/>
                <a:ext cx="2426901" cy="5196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768AFB59-0DA8-4AE6-90D9-4B5FC719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168" y="4206736"/>
            <a:ext cx="3227832" cy="2471058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25856-744C-4E3E-968D-B89EE68C0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i="1" dirty="0"/>
              <a:t>Indirect contribution – Building</a:t>
            </a:r>
            <a:endParaRPr lang="zh-CN" altLang="en-US" b="1" i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713095F-4DD9-41C4-BBCD-F6C047607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3D38B-4748-4986-9458-50D6B97AC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i="1" dirty="0"/>
              <a:t>Methodology</a:t>
            </a:r>
            <a:endParaRPr lang="zh-CN" altLang="en-US" b="1" i="1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8C01D49-4ACD-4E83-87EF-61B5A7180239}"/>
              </a:ext>
            </a:extLst>
          </p:cNvPr>
          <p:cNvSpPr txBox="1"/>
          <p:nvPr/>
        </p:nvSpPr>
        <p:spPr bwMode="auto">
          <a:xfrm>
            <a:off x="216662" y="1195891"/>
            <a:ext cx="457623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646430" indent="-285750">
              <a:buFont typeface="Arial" panose="020B0604020202020204" pitchFamily="34" charset="0"/>
              <a:buChar char="•"/>
            </a:pPr>
            <a:r>
              <a:rPr lang="en-GB" altLang="zh-CN" b="1" i="1" u="sng" dirty="0">
                <a:solidFill>
                  <a:srgbClr val="00808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Building cost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B7E2D1-D86B-4F87-A59B-1FAB57398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35" y="1152525"/>
            <a:ext cx="5393055" cy="456565"/>
          </a:xfrm>
          <a:prstGeom prst="rect">
            <a:avLst/>
          </a:prstGeom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EB314CA1-A746-4EF1-B0F0-968BADA23CBD}"/>
              </a:ext>
            </a:extLst>
          </p:cNvPr>
          <p:cNvSpPr txBox="1"/>
          <p:nvPr/>
        </p:nvSpPr>
        <p:spPr bwMode="auto">
          <a:xfrm>
            <a:off x="-288352" y="2060864"/>
            <a:ext cx="457623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646430" indent="-285750">
              <a:buFont typeface="Wingdings" panose="05000000000000000000" pitchFamily="2" charset="2"/>
              <a:buChar char="Ø"/>
            </a:pPr>
            <a:r>
              <a:rPr lang="en-US" altLang="zh-CN" b="1" i="1" u="sng" dirty="0">
                <a:solidFill>
                  <a:srgbClr val="00808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Envelope </a:t>
            </a:r>
            <a:r>
              <a:rPr lang="en-GB" altLang="zh-CN" b="1" i="1" u="sng" dirty="0">
                <a:solidFill>
                  <a:srgbClr val="008080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cost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FBC7DE-5A5D-4FBD-9CFA-1922D63B8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66" y="3338113"/>
            <a:ext cx="1819275" cy="15811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EF40645-EECB-46FC-BAA6-BB39E46A0D7F}"/>
              </a:ext>
            </a:extLst>
          </p:cNvPr>
          <p:cNvSpPr txBox="1"/>
          <p:nvPr/>
        </p:nvSpPr>
        <p:spPr bwMode="auto">
          <a:xfrm>
            <a:off x="2121090" y="1541918"/>
            <a:ext cx="6181344" cy="130420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b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Assume the thickness of the wall is 25cm, h = 5m. </a:t>
            </a:r>
          </a:p>
          <a:p>
            <a:pPr algn="just">
              <a:lnSpc>
                <a:spcPct val="150000"/>
              </a:lnSpc>
            </a:pPr>
            <a:r>
              <a:rPr lang="en-US" altLang="zh-CN" sz="1800" b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The wall is composed with concrete and steel whose reinforced rate is 1%.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9F52F66-4815-42D4-BAF2-3B69BAF50177}"/>
              </a:ext>
            </a:extLst>
          </p:cNvPr>
          <p:cNvSpPr/>
          <p:nvPr/>
        </p:nvSpPr>
        <p:spPr>
          <a:xfrm>
            <a:off x="2199436" y="3165997"/>
            <a:ext cx="3428661" cy="516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5B8A1DA-DF10-4DD4-B291-3E6B2AF2C826}"/>
                  </a:ext>
                </a:extLst>
              </p:cNvPr>
              <p:cNvSpPr txBox="1"/>
              <p:nvPr/>
            </p:nvSpPr>
            <p:spPr bwMode="auto">
              <a:xfrm>
                <a:off x="2700317" y="3271806"/>
                <a:ext cx="2426901" cy="33188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𝑒𝑛𝑣</m:t>
                          </m:r>
                        </m:sub>
                        <m:sup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p>
                      </m:sSubSup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𝑒𝑛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zh-CN" alt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i="0" dirty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ad>
                            <m:radPr>
                              <m:degHide m:val="on"/>
                              <m:ctrlPr>
                                <a:rPr lang="zh-CN" alt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zh-CN" altLang="en-US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5B8A1DA-DF10-4DD4-B291-3E6B2AF2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00317" y="3271806"/>
                <a:ext cx="2426901" cy="331886"/>
              </a:xfrm>
              <a:prstGeom prst="rect">
                <a:avLst/>
              </a:prstGeom>
              <a:blipFill>
                <a:blip r:embed="rId5"/>
                <a:stretch>
                  <a:fillRect l="-3266" b="-925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4">
            <a:extLst>
              <a:ext uri="{FF2B5EF4-FFF2-40B4-BE49-F238E27FC236}">
                <a16:creationId xmlns:a16="http://schemas.microsoft.com/office/drawing/2014/main" id="{1562D628-046D-4698-B01F-BD3861A11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384" y="2393811"/>
            <a:ext cx="2936603" cy="195873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FB92BD3-72CE-4DBC-B483-A1CF87B1D554}"/>
              </a:ext>
            </a:extLst>
          </p:cNvPr>
          <p:cNvSpPr/>
          <p:nvPr/>
        </p:nvSpPr>
        <p:spPr>
          <a:xfrm>
            <a:off x="2199432" y="5180202"/>
            <a:ext cx="3428661" cy="516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F9FBC4E-A88A-4291-A2C6-D762C0DED23A}"/>
                  </a:ext>
                </a:extLst>
              </p:cNvPr>
              <p:cNvSpPr txBox="1"/>
              <p:nvPr/>
            </p:nvSpPr>
            <p:spPr bwMode="auto">
              <a:xfrm>
                <a:off x="1045768" y="5207806"/>
                <a:ext cx="5735990" cy="42748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𝑏𝑢𝑖𝑙𝑑𝑖𝑛𝑔</m:t>
                          </m:r>
                        </m:sub>
                      </m:sSub>
                      <m:r>
                        <a:rPr lang="zh-CN" alt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8</m:t>
                          </m:r>
                          <m:sSub>
                            <m:sSub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200" i="1" dirty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mix</m:t>
                              </m:r>
                            </m:sub>
                          </m:sSub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 dirty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200" i="1" dirty="0">
                                      <a:latin typeface="Cambria Math" panose="02040503050406030204" pitchFamily="18" charset="0"/>
                                    </a:rPr>
                                    <m:t>𝑚𝑎𝑛𝑢</m:t>
                                  </m:r>
                                </m:sub>
                              </m:sSub>
                            </m:e>
                          </m:rad>
                          <m:r>
                            <a:rPr lang="zh-CN" altLang="en-US" sz="120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sSub>
                            <m:sSubPr>
                              <m:ctrlPr>
                                <a:rPr lang="en-US" altLang="zh-CN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𝑚𝑖𝑥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zh-CN" altLang="en-US" sz="1200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𝑚𝑎𝑛𝑢</m:t>
                          </m:r>
                        </m:sub>
                      </m:sSub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𝑚𝑎𝑖𝑛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𝑒𝑙𝑒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F9FBC4E-A88A-4291-A2C6-D762C0DED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5768" y="5207806"/>
                <a:ext cx="5735990" cy="427489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右箭头 18">
            <a:extLst>
              <a:ext uri="{FF2B5EF4-FFF2-40B4-BE49-F238E27FC236}">
                <a16:creationId xmlns:a16="http://schemas.microsoft.com/office/drawing/2014/main" id="{DC0A4CEA-CF3D-4EAB-A2B6-79260CC896D1}"/>
              </a:ext>
            </a:extLst>
          </p:cNvPr>
          <p:cNvSpPr/>
          <p:nvPr/>
        </p:nvSpPr>
        <p:spPr>
          <a:xfrm rot="5400000">
            <a:off x="2638014" y="4274128"/>
            <a:ext cx="1140560" cy="23774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1336F3A-30A3-4A6B-82F5-5472A44E775B}"/>
              </a:ext>
            </a:extLst>
          </p:cNvPr>
          <p:cNvSpPr txBox="1"/>
          <p:nvPr/>
        </p:nvSpPr>
        <p:spPr bwMode="auto">
          <a:xfrm>
            <a:off x="3089422" y="4033226"/>
            <a:ext cx="2119908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  <a:latin typeface="CMU Sans Serif" panose="02000803000000000000" pitchFamily="2" charset="0"/>
                <a:ea typeface="CMU Sans Serif" panose="02000803000000000000" pitchFamily="2" charset="0"/>
                <a:cs typeface="CMU Sans Serif" panose="02000803000000000000" pitchFamily="2" charset="0"/>
              </a:rPr>
              <a:t>Similar consideration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068823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main">
  <a:themeElements>
    <a:clrScheme name="min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008080"/>
      </a:accent3>
      <a:accent4>
        <a:srgbClr val="FFC000"/>
      </a:accent4>
      <a:accent5>
        <a:srgbClr val="4472C4"/>
      </a:accent5>
      <a:accent6>
        <a:srgbClr val="70AD47"/>
      </a:accent6>
      <a:hlink>
        <a:srgbClr val="008080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66B3B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19050">
          <a:solidFill>
            <a:schemeClr val="accent2"/>
          </a:solidFill>
          <a:prstDash val="dash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 algn="just">
          <a:defRPr sz="1050" b="1" dirty="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.pptx" id="{93818823-CA5E-47BB-954D-CC93A725B097}" vid="{B8242D6E-0CE3-438D-B9A5-6701620C5F6E}"/>
    </a:ext>
  </a:extLst>
</a:theme>
</file>

<file path=ppt/theme/theme2.xml><?xml version="1.0" encoding="utf-8"?>
<a:theme xmlns:a="http://schemas.openxmlformats.org/drawingml/2006/main" name="template_parts">
  <a:themeElements>
    <a:clrScheme name="min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008080"/>
      </a:accent3>
      <a:accent4>
        <a:srgbClr val="FFC000"/>
      </a:accent4>
      <a:accent5>
        <a:srgbClr val="4472C4"/>
      </a:accent5>
      <a:accent6>
        <a:srgbClr val="70AD47"/>
      </a:accent6>
      <a:hlink>
        <a:srgbClr val="008080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solidFill>
          <a:schemeClr val="accent3">
            <a:lumMod val="75000"/>
          </a:schemeClr>
        </a:solidFill>
        <a:ln>
          <a:noFill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.pptx" id="{93818823-CA5E-47BB-954D-CC93A725B097}" vid="{7FED79B4-6091-458A-BF3C-21EF07DAFA5A}"/>
    </a:ext>
  </a:extLst>
</a:theme>
</file>

<file path=ppt/theme/theme3.xml><?xml version="1.0" encoding="utf-8"?>
<a:theme xmlns:a="http://schemas.openxmlformats.org/drawingml/2006/main" name="template_front_page">
  <a:themeElements>
    <a:clrScheme name="min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008080"/>
      </a:accent3>
      <a:accent4>
        <a:srgbClr val="FFC000"/>
      </a:accent4>
      <a:accent5>
        <a:srgbClr val="4472C4"/>
      </a:accent5>
      <a:accent6>
        <a:srgbClr val="70AD47"/>
      </a:accent6>
      <a:hlink>
        <a:srgbClr val="008080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solidFill>
          <a:schemeClr val="accent3">
            <a:lumMod val="75000"/>
          </a:schemeClr>
        </a:solidFill>
        <a:ln>
          <a:noFill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.pptx" id="{93818823-CA5E-47BB-954D-CC93A725B097}" vid="{F460C23F-ADD0-46D2-A4F7-20D59F38A204}"/>
    </a:ext>
  </a:extLst>
</a:theme>
</file>

<file path=ppt/theme/theme4.xml><?xml version="1.0" encoding="utf-8"?>
<a:theme xmlns:a="http://schemas.openxmlformats.org/drawingml/2006/main" name="1_template_main">
  <a:themeElements>
    <a:clrScheme name="min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008080"/>
      </a:accent3>
      <a:accent4>
        <a:srgbClr val="FFC000"/>
      </a:accent4>
      <a:accent5>
        <a:srgbClr val="4472C4"/>
      </a:accent5>
      <a:accent6>
        <a:srgbClr val="70AD47"/>
      </a:accent6>
      <a:hlink>
        <a:srgbClr val="008080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66B3B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19050">
          <a:solidFill>
            <a:schemeClr val="accent2"/>
          </a:solidFill>
          <a:prstDash val="dash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 algn="just">
          <a:defRPr sz="1050" b="1" dirty="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.pptx" id="{93818823-CA5E-47BB-954D-CC93A725B097}" vid="{B8242D6E-0CE3-438D-B9A5-6701620C5F6E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ontrol xmlns="http://schemas.microsoft.com/VisualStudio/2011/storyboarding/control">
  <Id Name="System.Storyboarding.Common.Slider" Revision="1" Stencil="System.Storyboarding.Common" StencilVersion="0.1"/>
</Control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B076EFBE10C643BB2514ED2F98C8B6" ma:contentTypeVersion="60" ma:contentTypeDescription="Create a new document." ma:contentTypeScope="" ma:versionID="3493325d05515343bd68c047f3f2ffac">
  <xsd:schema xmlns:xsd="http://www.w3.org/2001/XMLSchema" xmlns:p="http://schemas.microsoft.com/office/2006/metadata/properties" xmlns:ns1="8df64c8b-6783-4e85-9a3b-9fa2f761e19c" xmlns:ns2="http://schemas.microsoft.com/sharepoint/v3" xmlns:ns3="03ca8a04-0100-4a6d-9ea2-ec9101fb7f5a" xmlns:ns4="1116cd6e-0cc1-4025-81fe-a38d7d689a2a" targetNamespace="http://schemas.microsoft.com/office/2006/metadata/properties" ma:root="true" ma:fieldsID="57e70d81d1dd6842178b6c8d4bcfb89d" ns1:_="" ns2:_="" ns3:_="" ns4:_="">
    <xsd:import namespace="8df64c8b-6783-4e85-9a3b-9fa2f761e19c"/>
    <xsd:import namespace="http://schemas.microsoft.com/sharepoint/v3"/>
    <xsd:import namespace="03ca8a04-0100-4a6d-9ea2-ec9101fb7f5a"/>
    <xsd:import namespace="1116cd6e-0cc1-4025-81fe-a38d7d689a2a"/>
    <xsd:element name="properties">
      <xsd:complexType>
        <xsd:sequence>
          <xsd:element name="documentManagement">
            <xsd:complexType>
              <xsd:all>
                <xsd:element ref="ns1:Theme" minOccurs="0"/>
                <xsd:element ref="ns3:Number" minOccurs="0"/>
                <xsd:element ref="ns3:Author_x0028_s_x0029_" minOccurs="0"/>
                <xsd:element ref="ns3:Affiliation_x0028_s_x0029_" minOccurs="0"/>
                <xsd:element ref="ns3:Responsability_x0020_Center" minOccurs="0"/>
                <xsd:element ref="ns3:Project_x0020_Code" minOccurs="0"/>
                <xsd:element ref="ns1:Master_x0020_Documents_x0020_Category" minOccurs="0"/>
                <xsd:element ref="ns1:Master_x0020_Documents_x0020_Type" minOccurs="0"/>
                <xsd:element ref="ns3:Intellectuelle_x0020_Property" minOccurs="0"/>
                <xsd:element ref="ns3:Publication" minOccurs="0"/>
                <xsd:element ref="ns3:Addressee" minOccurs="0"/>
                <xsd:element ref="ns3:Audience" minOccurs="0"/>
                <xsd:element ref="ns3:Financial_x0020_value" minOccurs="0"/>
                <xsd:element ref="ns3:Finance_x0020_contract_x0020_number" minOccurs="0"/>
                <xsd:element ref="ns3:Funding_x0020_source" minOccurs="0"/>
                <xsd:element ref="ns3:Covered_x0020_Period" minOccurs="0"/>
                <xsd:element ref="ns4:Period_x0020_Covered_x0020_Start" minOccurs="0"/>
                <xsd:element ref="ns4:Period_x0020_Covered_x0020_End" minOccurs="0"/>
                <xsd:element ref="ns3:Signature_x0020_Date" minOccurs="0"/>
                <xsd:element ref="ns3:Sigend_x0020_copy" minOccurs="0"/>
                <xsd:element ref="ns3:Security0" minOccurs="0"/>
                <xsd:element ref="ns3:Web_x0020_Publication" minOccurs="0"/>
                <xsd:element ref="ns3:Language" minOccurs="0"/>
                <xsd:element ref="ns3:Technical_x0020_review" minOccurs="0"/>
                <xsd:element ref="ns3:Literature_x0020_review" minOccurs="0"/>
                <xsd:element ref="ns3:Medium" minOccurs="0"/>
                <xsd:element ref="ns3:Approval_x0020_Date" minOccurs="0"/>
                <xsd:element ref="ns3:Reminder" minOccurs="0"/>
                <xsd:element ref="ns3:Finished" minOccurs="0"/>
                <xsd:element ref="ns3:Key_x0020_Doc" minOccurs="0"/>
                <xsd:element ref="ns2:V3Comments" minOccurs="0"/>
                <xsd:element ref="ns3:EDRLDOX" minOccurs="0"/>
                <xsd:element ref="ns4:STPUB" minOccurs="0"/>
                <xsd:element ref="ns4:STPUB_x0020_number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8df64c8b-6783-4e85-9a3b-9fa2f761e19c" elementFormDefault="qualified">
    <xsd:import namespace="http://schemas.microsoft.com/office/2006/documentManagement/types"/>
    <xsd:element name="Theme" ma:index="0" nillable="true" ma:displayName="Theme" ma:default="Corporate" ma:format="Dropdown" ma:internalName="Theme">
      <xsd:simpleType>
        <xsd:restriction base="dms:Choice">
          <xsd:enumeration value="Building"/>
          <xsd:enumeration value="Corporate"/>
          <xsd:enumeration value="Industry"/>
          <xsd:enumeration value="RETScreen"/>
          <xsd:enumeration value="Smart-grid"/>
        </xsd:restriction>
      </xsd:simpleType>
    </xsd:element>
    <xsd:element name="Master_x0020_Documents_x0020_Category" ma:index="8" nillable="true" ma:displayName="Master Documents Category" ma:format="Dropdown" ma:internalName="Master_x0020_Documents_x0020_Category">
      <xsd:simpleType>
        <xsd:restriction base="dms:Choice">
          <xsd:enumeration value="Administrative Documents"/>
          <xsd:enumeration value="Contractual Material"/>
          <xsd:enumeration value="Commercialisation"/>
          <xsd:enumeration value="Paper/Presentation"/>
          <xsd:enumeration value="Project Management"/>
          <xsd:enumeration value="Promotional Material"/>
          <xsd:enumeration value="Report"/>
          <xsd:enumeration value="Technical Document"/>
        </xsd:restriction>
      </xsd:simpleType>
    </xsd:element>
    <xsd:element name="Master_x0020_Documents_x0020_Type" ma:index="9" nillable="true" ma:displayName="Master Documents Type" ma:list="{12CE6DE0-276F-47C9-8A45-1F893EC5D8E8}" ma:internalName="Master_x0020_Documents_x0020_Type" ma:showField="Title" ma:web="8df64c8b-6783-4e85-9a3b-9fa2f761e19c">
      <xsd:simpleType>
        <xsd:restriction base="dms:Lookup"/>
      </xsd:simple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V3Comments" ma:index="32" nillable="true" ma:displayName="Append-Only Comments" ma:internalName="V3Comments">
      <xsd:simpleType>
        <xsd:restriction base="dms:Note"/>
      </xsd:simpleType>
    </xsd:element>
  </xsd:schema>
  <xsd:schema xmlns:xsd="http://www.w3.org/2001/XMLSchema" xmlns:dms="http://schemas.microsoft.com/office/2006/documentManagement/types" targetNamespace="03ca8a04-0100-4a6d-9ea2-ec9101fb7f5a" elementFormDefault="qualified">
    <xsd:import namespace="http://schemas.microsoft.com/office/2006/documentManagement/types"/>
    <xsd:element name="Number" ma:index="2" nillable="true" ma:displayName="Number" ma:description="AAAA-XXX (attribute by assistant)" ma:internalName="Number">
      <xsd:simpleType>
        <xsd:restriction base="dms:Text">
          <xsd:maxLength value="8"/>
        </xsd:restriction>
      </xsd:simpleType>
    </xsd:element>
    <xsd:element name="Author_x0028_s_x0029_" ma:index="4" nillable="true" ma:displayName="Author(s)" ma:default="" ma:description="Family name, first name (1);Tremblay, Robert (2);" ma:internalName="Author_x0028_s_x0029_">
      <xsd:simpleType>
        <xsd:restriction base="dms:Text">
          <xsd:maxLength value="255"/>
        </xsd:restriction>
      </xsd:simpleType>
    </xsd:element>
    <xsd:element name="Affiliation_x0028_s_x0029_" ma:index="5" nillable="true" ma:displayName="Affiliation(s)" ma:default="CanmetENERGY" ma:description="(1) CanmetENERGY; (2) University of ..." ma:internalName="Affiliation_x0028_s_x0029_">
      <xsd:simpleType>
        <xsd:restriction base="dms:Text">
          <xsd:maxLength value="255"/>
        </xsd:restriction>
      </xsd:simpleType>
    </xsd:element>
    <xsd:element name="Responsability_x0020_Center" ma:index="6" nillable="true" ma:displayName="Responsability Center" ma:format="Dropdown" ma:internalName="Responsability_x0020_Center">
      <xsd:simpleType>
        <xsd:restriction base="dms:Choice">
          <xsd:enumeration value="170"/>
          <xsd:enumeration value="402"/>
          <xsd:enumeration value="404"/>
          <xsd:enumeration value="411"/>
          <xsd:enumeration value="423"/>
          <xsd:enumeration value="424"/>
          <xsd:enumeration value="425"/>
          <xsd:enumeration value="478"/>
        </xsd:restriction>
      </xsd:simpleType>
    </xsd:element>
    <xsd:element name="Project_x0020_Code" ma:index="7" nillable="true" ma:displayName="Project Code" ma:default="" ma:description="XXXXXX" ma:internalName="Project_x0020_Code">
      <xsd:simpleType>
        <xsd:restriction base="dms:Text">
          <xsd:maxLength value="6"/>
        </xsd:restriction>
      </xsd:simpleType>
    </xsd:element>
    <xsd:element name="Intellectuelle_x0020_Property" ma:index="10" nillable="true" ma:displayName="Intellectual Property" ma:default="0" ma:internalName="Intellectuelle_x0020_Property">
      <xsd:simpleType>
        <xsd:restriction base="dms:Boolean"/>
      </xsd:simpleType>
    </xsd:element>
    <xsd:element name="Publication" ma:index="11" nillable="true" ma:displayName="Publication" ma:default="0" ma:description="Journal, conference, bulletin" ma:internalName="Publication">
      <xsd:simpleType>
        <xsd:restriction base="dms:Boolean"/>
      </xsd:simpleType>
    </xsd:element>
    <xsd:element name="Addressee" ma:index="12" nillable="true" ma:displayName="Destination/Client" ma:default="" ma:description="Conference name, Company name" ma:internalName="Addressee">
      <xsd:simpleType>
        <xsd:restriction base="dms:Text">
          <xsd:maxLength value="255"/>
        </xsd:restriction>
      </xsd:simpleType>
    </xsd:element>
    <xsd:element name="Audience" ma:index="13" nillable="true" ma:displayName="Audience" ma:default="" ma:format="Dropdown" ma:internalName="Audience">
      <xsd:simpleType>
        <xsd:restriction base="dms:Choice">
          <xsd:enumeration value="Internal Client"/>
          <xsd:enumeration value="General Public"/>
          <xsd:enumeration value="Scientific Communauty"/>
          <xsd:enumeration value="Financial Program"/>
          <xsd:enumeration value="Non-Governmental Organization"/>
        </xsd:restriction>
      </xsd:simpleType>
    </xsd:element>
    <xsd:element name="Financial_x0020_value" ma:index="14" nillable="true" ma:displayName="Financial Value" ma:default="" ma:LCID="3084" ma:internalName="Financial_x0020_value">
      <xsd:simpleType>
        <xsd:restriction base="dms:Currency"/>
      </xsd:simpleType>
    </xsd:element>
    <xsd:element name="Finance_x0020_contract_x0020_number" ma:index="15" nillable="true" ma:displayName="Finance Contract Number" ma:default="" ma:description="EDL 8000001 or 8-1246SR" ma:internalName="Finance_x0020_contract_x0020_number">
      <xsd:simpleType>
        <xsd:restriction base="dms:Text">
          <xsd:maxLength value="30"/>
        </xsd:restriction>
      </xsd:simpleType>
    </xsd:element>
    <xsd:element name="Funding_x0020_source" ma:index="16" nillable="true" ma:displayName="Funding Source" ma:default="" ma:description="Exemple: A-BASE, PERD, TEAM, T&amp;I, Clean Energy" ma:internalName="Funding_x0020_source">
      <xsd:simpleType>
        <xsd:restriction base="dms:Text">
          <xsd:maxLength value="255"/>
        </xsd:restriction>
      </xsd:simpleType>
    </xsd:element>
    <xsd:element name="Covered_x0020_Period" ma:index="17" nillable="true" ma:displayName="Period Covered" ma:default="" ma:description="De/From AAAA/MM/JJ À/To AAAA/'MM/JJ" ma:internalName="Covered_x0020_Period">
      <xsd:simpleType>
        <xsd:restriction base="dms:Text">
          <xsd:maxLength value="30"/>
        </xsd:restriction>
      </xsd:simpleType>
    </xsd:element>
    <xsd:element name="Signature_x0020_Date" ma:index="20" nillable="true" ma:displayName="Signature Date" ma:format="DateOnly" ma:internalName="Signature_x0020_Date">
      <xsd:simpleType>
        <xsd:restriction base="dms:DateTime"/>
      </xsd:simpleType>
    </xsd:element>
    <xsd:element name="Sigend_x0020_copy" ma:index="21" nillable="true" ma:displayName="Signed Copy" ma:default="0" ma:internalName="Sigend_x0020_copy">
      <xsd:simpleType>
        <xsd:restriction base="dms:Boolean"/>
      </xsd:simpleType>
    </xsd:element>
    <xsd:element name="Security0" ma:index="22" nillable="true" ma:displayName="Security" ma:default="Unclassifed" ma:format="Dropdown" ma:internalName="Security0">
      <xsd:simpleType>
        <xsd:restriction base="dms:Choice">
          <xsd:enumeration value="Unclassifed"/>
          <xsd:enumeration value="Protected A"/>
          <xsd:enumeration value="Protected B"/>
          <xsd:enumeration value="Protected C"/>
        </xsd:restriction>
      </xsd:simpleType>
    </xsd:element>
    <xsd:element name="Web_x0020_Publication" ma:index="23" nillable="true" ma:displayName="Web CanmetENERGY" ma:default="0" ma:internalName="Web_x0020_Publication">
      <xsd:simpleType>
        <xsd:restriction base="dms:Boolean"/>
      </xsd:simpleType>
    </xsd:element>
    <xsd:element name="Language" ma:index="24" nillable="true" ma:displayName="Language" ma:default="English" ma:internalName="Languag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English"/>
                    <xsd:enumeration value="French"/>
                    <xsd:enumeration value="Other"/>
                  </xsd:restriction>
                </xsd:simpleType>
              </xsd:element>
            </xsd:sequence>
          </xsd:extension>
        </xsd:complexContent>
      </xsd:complexType>
    </xsd:element>
    <xsd:element name="Technical_x0020_review" ma:index="25" nillable="true" ma:displayName="Technical Review" ma:list="UserInfo" ma:internalName="Technical_x0020_review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iterature_x0020_review" ma:index="26" nillable="true" ma:displayName="Literary Review" ma:list="UserInfo" ma:internalName="Literature_x0020_review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um" ma:index="27" nillable="true" ma:displayName="Medium" ma:default="Électronique/Electronic" ma:internalName="Medium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Électronique/Electronic"/>
                    <xsd:enumeration value="Papier/Paper"/>
                    <xsd:enumeration value="DVD/CD-ROM"/>
                    <xsd:enumeration value="Disquette/Diskette"/>
                    <xsd:enumeration value="Bande magnétique/Magnetic tape"/>
                    <xsd:enumeration value="Clé USB / USB flash drive"/>
                  </xsd:restriction>
                </xsd:simpleType>
              </xsd:element>
            </xsd:sequence>
          </xsd:extension>
        </xsd:complexContent>
      </xsd:complexType>
    </xsd:element>
    <xsd:element name="Approval_x0020_Date" ma:index="28" nillable="true" ma:displayName="Approval Date" ma:format="DateOnly" ma:internalName="Approval_x0020_Date">
      <xsd:simpleType>
        <xsd:restriction base="dms:DateTime"/>
      </xsd:simpleType>
    </xsd:element>
    <xsd:element name="Reminder" ma:index="29" nillable="true" ma:displayName="Reminder" ma:format="DateOnly" ma:internalName="Reminder">
      <xsd:simpleType>
        <xsd:restriction base="dms:DateTime"/>
      </xsd:simpleType>
    </xsd:element>
    <xsd:element name="Finished" ma:index="30" nillable="true" ma:displayName="Finished" ma:default="0" ma:description="No further action needed" ma:internalName="Finished">
      <xsd:simpleType>
        <xsd:restriction base="dms:Boolean"/>
      </xsd:simpleType>
    </xsd:element>
    <xsd:element name="Key_x0020_Doc" ma:index="31" nillable="true" ma:displayName="Key Doc" ma:default="0" ma:description="Reserved to Secretariat" ma:internalName="Key_x0020_Doc">
      <xsd:simpleType>
        <xsd:restriction base="dms:Boolean"/>
      </xsd:simpleType>
    </xsd:element>
    <xsd:element name="EDRLDOX" ma:index="33" nillable="true" ma:displayName="EDRLDOX" ma:format="Hyperlink" ma:internalName="EDRLDOX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dms="http://schemas.microsoft.com/office/2006/documentManagement/types" targetNamespace="1116cd6e-0cc1-4025-81fe-a38d7d689a2a" elementFormDefault="qualified">
    <xsd:import namespace="http://schemas.microsoft.com/office/2006/documentManagement/types"/>
    <xsd:element name="Period_x0020_Covered_x0020_Start" ma:index="18" nillable="true" ma:displayName="Period Covered Start" ma:format="DateOnly" ma:internalName="Period_x0020_Covered_x0020_Start">
      <xsd:simpleType>
        <xsd:restriction base="dms:DateTime"/>
      </xsd:simpleType>
    </xsd:element>
    <xsd:element name="Period_x0020_Covered_x0020_End" ma:index="19" nillable="true" ma:displayName="Period Covered End" ma:format="DateOnly" ma:internalName="Period_x0020_Covered_x0020_End">
      <xsd:simpleType>
        <xsd:restriction base="dms:DateTime"/>
      </xsd:simpleType>
    </xsd:element>
    <xsd:element name="STPUB" ma:index="44" nillable="true" ma:displayName="STPUB" ma:default="0" ma:description="Field Used ONLY by Robin for Jennifer Ardiel. Do not use except for migration." ma:internalName="STPUB">
      <xsd:simpleType>
        <xsd:restriction base="dms:Boolean"/>
      </xsd:simpleType>
    </xsd:element>
    <xsd:element name="STPUB_x0020_number" ma:index="45" nillable="true" ma:displayName="STPUB number" ma:description="Numéro du S&amp;T Publication System" ma:internalName="STPUB_x0020_number">
      <xsd:simpleType>
        <xsd:restriction base="dms:Text">
          <xsd:maxLength value="17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0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4.xml><?xml version="1.0" encoding="utf-8"?>
<p:properties xmlns:p="http://schemas.microsoft.com/office/2006/metadata/properties" xmlns:xsi="http://www.w3.org/2001/XMLSchema-instance">
  <documentManagement>
    <Master_x0020_Documents_x0020_Type xmlns="8df64c8b-6783-4e85-9a3b-9fa2f761e19c">41</Master_x0020_Documents_x0020_Type>
    <Theme xmlns="8df64c8b-6783-4e85-9a3b-9fa2f761e19c">Corporate</Theme>
    <Master_x0020_Documents_x0020_Category xmlns="8df64c8b-6783-4e85-9a3b-9fa2f761e19c" xsi:nil="true"/>
    <Responsability_x0020_Center xmlns="03ca8a04-0100-4a6d-9ea2-ec9101fb7f5a" xsi:nil="true"/>
    <Finished xmlns="03ca8a04-0100-4a6d-9ea2-ec9101fb7f5a">false</Finished>
    <STPUB xmlns="1116cd6e-0cc1-4025-81fe-a38d7d689a2a">false</STPUB>
    <Approval_x0020_Date xmlns="03ca8a04-0100-4a6d-9ea2-ec9101fb7f5a" xsi:nil="true"/>
    <Addressee xmlns="03ca8a04-0100-4a6d-9ea2-ec9101fb7f5a">PhD thesis defense</Addressee>
    <Security0 xmlns="03ca8a04-0100-4a6d-9ea2-ec9101fb7f5a">Unclassifed</Security0>
    <Affiliation_x0028_s_x0029_ xmlns="03ca8a04-0100-4a6d-9ea2-ec9101fb7f5a">EPFL</Affiliation_x0028_s_x0029_>
    <Web_x0020_Publication xmlns="03ca8a04-0100-4a6d-9ea2-ec9101fb7f5a">false</Web_x0020_Publication>
    <Reminder xmlns="03ca8a04-0100-4a6d-9ea2-ec9101fb7f5a" xsi:nil="true"/>
    <Publication xmlns="03ca8a04-0100-4a6d-9ea2-ec9101fb7f5a">true</Publication>
    <Period_x0020_Covered_x0020_End xmlns="1116cd6e-0cc1-4025-81fe-a38d7d689a2a" xsi:nil="true"/>
    <Signature_x0020_Date xmlns="03ca8a04-0100-4a6d-9ea2-ec9101fb7f5a" xsi:nil="true"/>
    <Literature_x0020_review xmlns="03ca8a04-0100-4a6d-9ea2-ec9101fb7f5a">
      <UserInfo>
        <DisplayName>Benali, Marzouk</DisplayName>
        <AccountId>150</AccountId>
        <AccountType/>
      </UserInfo>
    </Literature_x0020_review>
    <V3Comments xmlns="http://schemas.microsoft.com/sharepoint/v3" xsi:nil="true"/>
    <Covered_x0020_Period xmlns="03ca8a04-0100-4a6d-9ea2-ec9101fb7f5a" xsi:nil="true"/>
    <Sigend_x0020_copy xmlns="03ca8a04-0100-4a6d-9ea2-ec9101fb7f5a">false</Sigend_x0020_copy>
    <STPUB_x0020_number xmlns="1116cd6e-0cc1-4025-81fe-a38d7d689a2a" xsi:nil="true"/>
    <Financial_x0020_value xmlns="03ca8a04-0100-4a6d-9ea2-ec9101fb7f5a" xsi:nil="true"/>
    <Finance_x0020_contract_x0020_number xmlns="03ca8a04-0100-4a6d-9ea2-ec9101fb7f5a" xsi:nil="true"/>
    <Medium xmlns="03ca8a04-0100-4a6d-9ea2-ec9101fb7f5a">
      <Value>Électronique/Electronic</Value>
    </Medium>
    <Project_x0020_Code xmlns="03ca8a04-0100-4a6d-9ea2-ec9101fb7f5a" xsi:nil="true"/>
    <Number xmlns="03ca8a04-0100-4a6d-9ea2-ec9101fb7f5a" xsi:nil="true"/>
    <Intellectuelle_x0020_Property xmlns="03ca8a04-0100-4a6d-9ea2-ec9101fb7f5a">false</Intellectuelle_x0020_Property>
    <Language xmlns="03ca8a04-0100-4a6d-9ea2-ec9101fb7f5a">
      <Value>English</Value>
    </Language>
    <Period_x0020_Covered_x0020_Start xmlns="1116cd6e-0cc1-4025-81fe-a38d7d689a2a" xsi:nil="true"/>
    <Key_x0020_Doc xmlns="03ca8a04-0100-4a6d-9ea2-ec9101fb7f5a">false</Key_x0020_Doc>
    <Author_x0028_s_x0029_ xmlns="03ca8a04-0100-4a6d-9ea2-ec9101fb7f5a">Maziar Kermani</Author_x0028_s_x0029_>
    <Audience xmlns="03ca8a04-0100-4a6d-9ea2-ec9101fb7f5a">Scientific Communauty</Audience>
    <Funding_x0020_source xmlns="03ca8a04-0100-4a6d-9ea2-ec9101fb7f5a" xsi:nil="true"/>
    <Technical_x0020_review xmlns="03ca8a04-0100-4a6d-9ea2-ec9101fb7f5a">
      <UserInfo>
        <DisplayName>Périn-Levasseur, Zoé</DisplayName>
        <AccountId>227</AccountId>
        <AccountType/>
      </UserInfo>
    </Technical_x0020_review>
    <EDRLDOX xmlns="03ca8a04-0100-4a6d-9ea2-ec9101fb7f5a">
      <Url xsi:nil="true"/>
      <Description xsi:nil="true"/>
    </EDRLDOX>
  </documentManagement>
</p:properties>
</file>

<file path=customXml/itemProps1.xml><?xml version="1.0" encoding="utf-8"?>
<ds:datastoreItem xmlns:ds="http://schemas.openxmlformats.org/officeDocument/2006/customXml" ds:itemID="{413BC93E-2D88-478F-BA3F-F5AA424043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2C4762-3294-41A8-B1CC-39ABC68791E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CC0E4A1C-D835-4048-AEBC-58C5C8B04B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f64c8b-6783-4e85-9a3b-9fa2f761e19c"/>
    <ds:schemaRef ds:uri="http://schemas.microsoft.com/sharepoint/v3"/>
    <ds:schemaRef ds:uri="03ca8a04-0100-4a6d-9ea2-ec9101fb7f5a"/>
    <ds:schemaRef ds:uri="1116cd6e-0cc1-4025-81fe-a38d7d689a2a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4.xml><?xml version="1.0" encoding="utf-8"?>
<ds:datastoreItem xmlns:ds="http://schemas.openxmlformats.org/officeDocument/2006/customXml" ds:itemID="{E4DEDF03-4072-45C5-8E7D-AEE76AAA20AA}">
  <ds:schemaRefs>
    <ds:schemaRef ds:uri="http://schemas.openxmlformats.org/package/2006/metadata/core-properties"/>
    <ds:schemaRef ds:uri="http://purl.org/dc/terms/"/>
    <ds:schemaRef ds:uri="http://schemas.microsoft.com/sharepoint/v3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1116cd6e-0cc1-4025-81fe-a38d7d689a2a"/>
    <ds:schemaRef ds:uri="03ca8a04-0100-4a6d-9ea2-ec9101fb7f5a"/>
    <ds:schemaRef ds:uri="8df64c8b-6783-4e85-9a3b-9fa2f761e19c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template_phd_thesis</Template>
  <TotalTime>12956</TotalTime>
  <Words>3234</Words>
  <Application>Microsoft Office PowerPoint</Application>
  <PresentationFormat>全屏显示(4:3)</PresentationFormat>
  <Paragraphs>507</Paragraphs>
  <Slides>46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46</vt:i4>
      </vt:variant>
    </vt:vector>
  </HeadingPairs>
  <TitlesOfParts>
    <vt:vector size="61" baseType="lpstr">
      <vt:lpstr>CMU Sans Serif</vt:lpstr>
      <vt:lpstr>Abadi</vt:lpstr>
      <vt:lpstr>Wingdings</vt:lpstr>
      <vt:lpstr>Arial</vt:lpstr>
      <vt:lpstr>Times New Roman</vt:lpstr>
      <vt:lpstr>Söhne</vt:lpstr>
      <vt:lpstr>Myriad Pro</vt:lpstr>
      <vt:lpstr>Cambria Math</vt:lpstr>
      <vt:lpstr>Calibri</vt:lpstr>
      <vt:lpstr>CMU Serif</vt:lpstr>
      <vt:lpstr>CMU Sans Serif Demi Condensed</vt:lpstr>
      <vt:lpstr>template_main</vt:lpstr>
      <vt:lpstr>template_parts</vt:lpstr>
      <vt:lpstr>template_front_page</vt:lpstr>
      <vt:lpstr>1_template_main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EPFL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mkermani</dc:creator>
  <cp:keywords>phd</cp:keywords>
  <cp:lastModifiedBy>马 之川</cp:lastModifiedBy>
  <cp:revision>249</cp:revision>
  <cp:lastPrinted>2015-02-27T13:07:55Z</cp:lastPrinted>
  <dcterms:created xsi:type="dcterms:W3CDTF">2018-07-27T09:37:40Z</dcterms:created>
  <dcterms:modified xsi:type="dcterms:W3CDTF">2024-04-17T08:12:21Z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URL">
    <vt:lpwstr/>
  </property>
  <property fmtid="{D5CDD505-2E9C-101B-9397-08002B2CF9AE}" pid="4" name="ContentTypeId">
    <vt:lpwstr>0x010100FEB076EFBE10C643BB2514ED2F98C8B6</vt:lpwstr>
  </property>
  <property fmtid="{D5CDD505-2E9C-101B-9397-08002B2CF9AE}" pid="5" name="Master Documents Category">
    <vt:lpwstr/>
  </property>
  <property fmtid="{D5CDD505-2E9C-101B-9397-08002B2CF9AE}" pid="6" name="Theme">
    <vt:lpwstr>Corporate</vt:lpwstr>
  </property>
  <property fmtid="{D5CDD505-2E9C-101B-9397-08002B2CF9AE}" pid="7" name="Security">
    <vt:lpwstr>Unclassified</vt:lpwstr>
  </property>
  <property fmtid="{D5CDD505-2E9C-101B-9397-08002B2CF9AE}" pid="8" name="Master Documents Type">
    <vt:lpwstr/>
  </property>
  <property fmtid="{D5CDD505-2E9C-101B-9397-08002B2CF9AE}" pid="9" name="Corporate Subthemes">
    <vt:lpwstr>Communication</vt:lpwstr>
  </property>
  <property fmtid="{D5CDD505-2E9C-101B-9397-08002B2CF9AE}" pid="10" name="Background Literature">
    <vt:lpwstr>false</vt:lpwstr>
  </property>
  <property fmtid="{D5CDD505-2E9C-101B-9397-08002B2CF9AE}" pid="11" name="_NewReviewCycle">
    <vt:lpwstr/>
  </property>
  <property fmtid="{D5CDD505-2E9C-101B-9397-08002B2CF9AE}" pid="12" name="Tfs.IsStoryboard">
    <vt:bool>true</vt:bool>
  </property>
</Properties>
</file>